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3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3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69" r:id="rId3"/>
    <p:sldId id="271" r:id="rId4"/>
    <p:sldId id="272" r:id="rId5"/>
    <p:sldId id="303" r:id="rId6"/>
    <p:sldId id="275" r:id="rId7"/>
    <p:sldId id="304" r:id="rId8"/>
    <p:sldId id="305" r:id="rId9"/>
    <p:sldId id="280" r:id="rId10"/>
    <p:sldId id="296" r:id="rId11"/>
    <p:sldId id="297" r:id="rId12"/>
    <p:sldId id="298" r:id="rId13"/>
    <p:sldId id="299" r:id="rId14"/>
    <p:sldId id="302" r:id="rId15"/>
    <p:sldId id="301" r:id="rId16"/>
    <p:sldId id="300" r:id="rId17"/>
    <p:sldId id="306" r:id="rId18"/>
    <p:sldId id="309" r:id="rId19"/>
    <p:sldId id="268" r:id="rId20"/>
    <p:sldId id="313" r:id="rId21"/>
    <p:sldId id="341" r:id="rId22"/>
    <p:sldId id="258" r:id="rId23"/>
    <p:sldId id="259" r:id="rId24"/>
    <p:sldId id="260" r:id="rId25"/>
    <p:sldId id="261" r:id="rId26"/>
    <p:sldId id="262" r:id="rId27"/>
    <p:sldId id="265" r:id="rId28"/>
    <p:sldId id="264" r:id="rId29"/>
    <p:sldId id="263" r:id="rId30"/>
    <p:sldId id="266" r:id="rId31"/>
    <p:sldId id="267" r:id="rId32"/>
    <p:sldId id="334" r:id="rId33"/>
    <p:sldId id="335" r:id="rId34"/>
    <p:sldId id="343" r:id="rId35"/>
    <p:sldId id="342" r:id="rId36"/>
    <p:sldId id="338" r:id="rId37"/>
    <p:sldId id="339" r:id="rId38"/>
    <p:sldId id="344" r:id="rId39"/>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1989" autoAdjust="0"/>
  </p:normalViewPr>
  <p:slideViewPr>
    <p:cSldViewPr>
      <p:cViewPr varScale="1">
        <p:scale>
          <a:sx n="66" d="100"/>
          <a:sy n="66" d="100"/>
        </p:scale>
        <p:origin x="1560" y="96"/>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2581CA4-C946-4516-8487-E66C71038D1E}" type="datetimeFigureOut">
              <a:rPr lang="fr-CA" smtClean="0"/>
              <a:t>2015-08-21</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9CB75B-A160-4359-A730-3CF715303DF9}" type="slidenum">
              <a:rPr lang="fr-CA" smtClean="0"/>
              <a:t>‹N°›</a:t>
            </a:fld>
            <a:endParaRPr lang="fr-CA"/>
          </a:p>
        </p:txBody>
      </p:sp>
    </p:spTree>
    <p:extLst>
      <p:ext uri="{BB962C8B-B14F-4D97-AF65-F5344CB8AC3E}">
        <p14:creationId xmlns:p14="http://schemas.microsoft.com/office/powerpoint/2010/main" val="1680982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E796CB-196A-4B1E-BF4C-0E353030223E}" type="datetimeFigureOut">
              <a:rPr lang="fr-CA" smtClean="0"/>
              <a:t>2015-08-21</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1F3002-1635-441B-B356-1672D4BBCC9B}" type="slidenum">
              <a:rPr lang="fr-CA" smtClean="0"/>
              <a:t>‹N°›</a:t>
            </a:fld>
            <a:endParaRPr lang="fr-CA"/>
          </a:p>
        </p:txBody>
      </p:sp>
    </p:spTree>
    <p:extLst>
      <p:ext uri="{BB962C8B-B14F-4D97-AF65-F5344CB8AC3E}">
        <p14:creationId xmlns:p14="http://schemas.microsoft.com/office/powerpoint/2010/main" val="223200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bv.alloprof.qc.ca/s1300.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bv.alloprof.qc.ca/s1309.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v.alloprof.qc.ca/s1312.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xe.centredessciencesdemontreal.com/moi.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a:t>
            </a:fld>
            <a:endParaRPr lang="fr-CA"/>
          </a:p>
        </p:txBody>
      </p:sp>
    </p:spTree>
    <p:extLst>
      <p:ext uri="{BB962C8B-B14F-4D97-AF65-F5344CB8AC3E}">
        <p14:creationId xmlns:p14="http://schemas.microsoft.com/office/powerpoint/2010/main" val="237149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Rappel des organes reproducteurs de</a:t>
            </a:r>
            <a:r>
              <a:rPr lang="fr-CA" baseline="0" smtClean="0"/>
              <a:t> l’homme</a:t>
            </a:r>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10</a:t>
            </a:fld>
            <a:endParaRPr lang="fr-CA"/>
          </a:p>
        </p:txBody>
      </p:sp>
    </p:spTree>
    <p:extLst>
      <p:ext uri="{BB962C8B-B14F-4D97-AF65-F5344CB8AC3E}">
        <p14:creationId xmlns:p14="http://schemas.microsoft.com/office/powerpoint/2010/main" val="83025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11</a:t>
            </a:fld>
            <a:endParaRPr lang="fr-CA"/>
          </a:p>
        </p:txBody>
      </p:sp>
    </p:spTree>
    <p:extLst>
      <p:ext uri="{BB962C8B-B14F-4D97-AF65-F5344CB8AC3E}">
        <p14:creationId xmlns:p14="http://schemas.microsoft.com/office/powerpoint/2010/main" val="83025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12</a:t>
            </a:fld>
            <a:endParaRPr lang="fr-CA"/>
          </a:p>
        </p:txBody>
      </p:sp>
    </p:spTree>
    <p:extLst>
      <p:ext uri="{BB962C8B-B14F-4D97-AF65-F5344CB8AC3E}">
        <p14:creationId xmlns:p14="http://schemas.microsoft.com/office/powerpoint/2010/main" val="348776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13</a:t>
            </a:fld>
            <a:endParaRPr lang="fr-CA"/>
          </a:p>
        </p:txBody>
      </p:sp>
    </p:spTree>
    <p:extLst>
      <p:ext uri="{BB962C8B-B14F-4D97-AF65-F5344CB8AC3E}">
        <p14:creationId xmlns:p14="http://schemas.microsoft.com/office/powerpoint/2010/main" val="313725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1" kern="1200" dirty="0" smtClean="0">
                <a:solidFill>
                  <a:schemeClr val="tx1"/>
                </a:solidFill>
                <a:effectLst/>
                <a:latin typeface="+mn-lt"/>
                <a:ea typeface="+mn-ea"/>
                <a:cs typeface="+mn-cs"/>
              </a:rPr>
              <a:t>Extrait de Allo Prof.qc.ca</a:t>
            </a:r>
          </a:p>
          <a:p>
            <a:r>
              <a:rPr lang="fr-CA" sz="1200" b="0" i="0" kern="1200" dirty="0" smtClean="0">
                <a:solidFill>
                  <a:schemeClr val="tx1"/>
                </a:solidFill>
                <a:effectLst/>
                <a:latin typeface="+mn-lt"/>
                <a:ea typeface="+mn-ea"/>
                <a:cs typeface="+mn-cs"/>
              </a:rPr>
              <a:t>Chez les humains, les gamètes mâles sont les spermatozoïdes et sont produits par les testicules. Les ovules, gamètes femelles, sont quant à eux produits par les ovaires.</a:t>
            </a:r>
          </a:p>
          <a:p>
            <a:r>
              <a:rPr lang="fr-CA" sz="1200" b="0" i="0" kern="1200" dirty="0" smtClean="0">
                <a:solidFill>
                  <a:schemeClr val="tx1"/>
                </a:solidFill>
                <a:effectLst/>
                <a:latin typeface="+mn-lt"/>
                <a:ea typeface="+mn-ea"/>
                <a:cs typeface="+mn-cs"/>
              </a:rPr>
              <a:t>Les spermatozoïdes:</a:t>
            </a:r>
          </a:p>
          <a:p>
            <a:r>
              <a:rPr lang="fr-CA" sz="1200" b="0" i="0" kern="1200" dirty="0" smtClean="0">
                <a:solidFill>
                  <a:schemeClr val="tx1"/>
                </a:solidFill>
                <a:effectLst/>
                <a:latin typeface="+mn-lt"/>
                <a:ea typeface="+mn-ea"/>
                <a:cs typeface="+mn-cs"/>
              </a:rPr>
              <a:t>entre le moment où il devient mature sexuellement et la fin de sa vie, un homme produit, en moyenne, près de 350 millions de spermatozoïdes par jour. Ils sont formés de trois parties:</a:t>
            </a:r>
          </a:p>
          <a:p>
            <a:r>
              <a:rPr lang="fr-CA" sz="1200" b="0" i="0" kern="1200" dirty="0" smtClean="0">
                <a:solidFill>
                  <a:schemeClr val="tx1"/>
                </a:solidFill>
                <a:effectLst/>
                <a:latin typeface="+mn-lt"/>
                <a:ea typeface="+mn-ea"/>
                <a:cs typeface="+mn-cs"/>
              </a:rPr>
              <a:t>la tête, qui contient le noyau ainsi que les substances nécessaires pour traverser les couches protectrices de l'ovule,</a:t>
            </a:r>
          </a:p>
          <a:p>
            <a:r>
              <a:rPr lang="fr-CA" sz="1200" b="0" i="0" kern="1200" dirty="0" smtClean="0">
                <a:solidFill>
                  <a:schemeClr val="tx1"/>
                </a:solidFill>
                <a:effectLst/>
                <a:latin typeface="+mn-lt"/>
                <a:ea typeface="+mn-ea"/>
                <a:cs typeface="+mn-cs"/>
              </a:rPr>
              <a:t>la pièce intermédiaire, qui comporte, entre autres, les mitochondries qui produisent l'énergie nécessaire au déplacement du gamète</a:t>
            </a:r>
            <a:r>
              <a:rPr lang="fr-CA" sz="1200" b="0" i="0" kern="1200" baseline="0" dirty="0" smtClean="0">
                <a:solidFill>
                  <a:schemeClr val="tx1"/>
                </a:solidFill>
                <a:effectLst/>
                <a:latin typeface="+mn-lt"/>
                <a:ea typeface="+mn-ea"/>
                <a:cs typeface="+mn-cs"/>
              </a:rPr>
              <a:t> et l</a:t>
            </a:r>
            <a:r>
              <a:rPr lang="fr-CA" sz="1200" b="0" i="0" kern="1200" dirty="0" smtClean="0">
                <a:solidFill>
                  <a:schemeClr val="tx1"/>
                </a:solidFill>
                <a:effectLst/>
                <a:latin typeface="+mn-lt"/>
                <a:ea typeface="+mn-ea"/>
                <a:cs typeface="+mn-cs"/>
              </a:rPr>
              <a:t>e flagelle, qui sert à propulser le spermatozoïde.</a:t>
            </a:r>
          </a:p>
          <a:p>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14</a:t>
            </a:fld>
            <a:endParaRPr lang="fr-CA"/>
          </a:p>
        </p:txBody>
      </p:sp>
    </p:spTree>
    <p:extLst>
      <p:ext uri="{BB962C8B-B14F-4D97-AF65-F5344CB8AC3E}">
        <p14:creationId xmlns:p14="http://schemas.microsoft.com/office/powerpoint/2010/main" val="368113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Extrait de Allo Prof.qc.ca</a:t>
            </a:r>
          </a:p>
          <a:p>
            <a:r>
              <a:rPr lang="fr-CA" dirty="0" smtClean="0"/>
              <a:t>« </a:t>
            </a:r>
            <a:r>
              <a:rPr lang="fr-CA" sz="1200" b="0" i="0" kern="1200" dirty="0" smtClean="0">
                <a:solidFill>
                  <a:schemeClr val="tx1"/>
                </a:solidFill>
                <a:effectLst/>
                <a:latin typeface="+mn-lt"/>
                <a:ea typeface="+mn-ea"/>
                <a:cs typeface="+mn-cs"/>
              </a:rPr>
              <a:t>L'</a:t>
            </a:r>
            <a:r>
              <a:rPr lang="fr-CA" sz="1200" b="1" i="0" kern="1200" dirty="0" smtClean="0">
                <a:solidFill>
                  <a:schemeClr val="tx1"/>
                </a:solidFill>
                <a:effectLst/>
                <a:latin typeface="+mn-lt"/>
                <a:ea typeface="+mn-ea"/>
                <a:cs typeface="+mn-cs"/>
              </a:rPr>
              <a:t>éjaculation </a:t>
            </a:r>
            <a:r>
              <a:rPr lang="fr-CA" sz="1200" b="0" i="0" kern="1200" dirty="0" smtClean="0">
                <a:solidFill>
                  <a:schemeClr val="tx1"/>
                </a:solidFill>
                <a:effectLst/>
                <a:latin typeface="+mn-lt"/>
                <a:ea typeface="+mn-ea"/>
                <a:cs typeface="+mn-cs"/>
              </a:rPr>
              <a:t>est le procédé par lequel le sperme est expulsé du pénis par des spasmes (jets successifs). »</a:t>
            </a:r>
          </a:p>
          <a:p>
            <a:r>
              <a:rPr lang="fr-CA" sz="1200" b="0" i="0" kern="1200" dirty="0" smtClean="0">
                <a:solidFill>
                  <a:schemeClr val="tx1"/>
                </a:solidFill>
                <a:effectLst/>
                <a:latin typeface="+mn-lt"/>
                <a:ea typeface="+mn-ea"/>
                <a:cs typeface="+mn-cs"/>
              </a:rPr>
              <a:t>« Pendant l'excitation, les </a:t>
            </a:r>
            <a:r>
              <a:rPr lang="fr-CA" sz="1200" b="0" i="0" u="sng" kern="1200" dirty="0" smtClean="0">
                <a:solidFill>
                  <a:schemeClr val="tx1"/>
                </a:solidFill>
                <a:effectLst/>
                <a:latin typeface="+mn-lt"/>
                <a:ea typeface="+mn-ea"/>
                <a:cs typeface="+mn-cs"/>
                <a:hlinkClick r:id="rId3"/>
              </a:rPr>
              <a:t>glandes de Cowper</a:t>
            </a:r>
            <a:r>
              <a:rPr lang="fr-CA" sz="1200" b="0" i="0" kern="1200" dirty="0" smtClean="0">
                <a:solidFill>
                  <a:schemeClr val="tx1"/>
                </a:solidFill>
                <a:effectLst/>
                <a:latin typeface="+mn-lt"/>
                <a:ea typeface="+mn-ea"/>
                <a:cs typeface="+mn-cs"/>
              </a:rPr>
              <a:t> produisent le liquide pré éjaculatoire qui lubrifie l'urètre et y neutralise l'acidité provenant des traces d'urine. Les mêmes influx nerveux qui ont permis le déclenchement de l’érection continuent d’augmenter en intensité jusqu’à un certain seuil critique qui mènera à l'éjaculation et à l'orgasme.</a:t>
            </a:r>
          </a:p>
          <a:p>
            <a:r>
              <a:rPr lang="fr-CA" sz="1200" b="0" i="0" kern="1200" dirty="0" smtClean="0">
                <a:solidFill>
                  <a:schemeClr val="tx1"/>
                </a:solidFill>
                <a:effectLst/>
                <a:latin typeface="+mn-lt"/>
                <a:ea typeface="+mn-ea"/>
                <a:cs typeface="+mn-cs"/>
              </a:rPr>
              <a:t>L’éjaculation, qui se produit en trois phases, survient à ce moment. D’abord, il y a l'émission, pendant laquelle les voies génitales et les glandes annexes se contractent et où les liquides qu’elles contenaient se déversent dans l’urètre. Ensuite, il se produit une contraction du sphincter de l’urètre, afin d’éviter l’expulsion de l’urine et le reflux du sperme dans la vessie. Finalement surviennent des contractions rythmiques de l’urètre et des muscles du pénis permettant l’expulsion du sperme. Le volume moyen d'un éjaculat se situe entre 2 ml et 5 ml et contient environ 350 millions de </a:t>
            </a:r>
            <a:r>
              <a:rPr lang="fr-CA" sz="1200" b="0" i="0" u="sng" kern="1200" dirty="0" smtClean="0">
                <a:solidFill>
                  <a:schemeClr val="tx1"/>
                </a:solidFill>
                <a:effectLst/>
                <a:latin typeface="+mn-lt"/>
                <a:ea typeface="+mn-ea"/>
                <a:cs typeface="+mn-cs"/>
                <a:hlinkClick r:id="rId4"/>
              </a:rPr>
              <a:t>spermatozoïdes</a:t>
            </a:r>
            <a:r>
              <a:rPr lang="fr-CA" sz="1200" b="0" i="0" kern="1200" dirty="0" smtClean="0">
                <a:solidFill>
                  <a:schemeClr val="tx1"/>
                </a:solidFill>
                <a:effectLst/>
                <a:latin typeface="+mn-lt"/>
                <a:ea typeface="+mn-ea"/>
                <a:cs typeface="+mn-cs"/>
              </a:rPr>
              <a:t>. »</a:t>
            </a:r>
          </a:p>
          <a:p>
            <a:r>
              <a:rPr lang="fr-CA" sz="1200" b="0" i="0" kern="1200" dirty="0" smtClean="0">
                <a:solidFill>
                  <a:schemeClr val="tx1"/>
                </a:solidFill>
                <a:effectLst/>
                <a:latin typeface="+mn-lt"/>
                <a:ea typeface="+mn-ea"/>
                <a:cs typeface="+mn-cs"/>
              </a:rPr>
              <a:t>« Le sperme est composé de spermatozoïdes et du liquide issu des diverses glandes annexes. Le liquide séminal compose environ 50% du sperme. Pour sa part, le liquide issu de la prostate compose environ 35% du sperme. Les spermatozoïdes et le liquide provenant de la glande bulbo-</a:t>
            </a:r>
            <a:r>
              <a:rPr lang="fr-CA" sz="1200" b="0" i="0" kern="1200" dirty="0" err="1" smtClean="0">
                <a:solidFill>
                  <a:schemeClr val="tx1"/>
                </a:solidFill>
                <a:effectLst/>
                <a:latin typeface="+mn-lt"/>
                <a:ea typeface="+mn-ea"/>
                <a:cs typeface="+mn-cs"/>
              </a:rPr>
              <a:t>uretrale</a:t>
            </a:r>
            <a:r>
              <a:rPr lang="fr-CA" sz="1200" b="0" i="0" kern="1200" dirty="0" smtClean="0">
                <a:solidFill>
                  <a:schemeClr val="tx1"/>
                </a:solidFill>
                <a:effectLst/>
                <a:latin typeface="+mn-lt"/>
                <a:ea typeface="+mn-ea"/>
                <a:cs typeface="+mn-cs"/>
              </a:rPr>
              <a:t> composent le reste du sperme. Celui-ci est blanchâtre, épais et légèrement collant. »</a:t>
            </a:r>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15</a:t>
            </a:fld>
            <a:endParaRPr lang="fr-CA"/>
          </a:p>
        </p:txBody>
      </p:sp>
    </p:spTree>
    <p:extLst>
      <p:ext uri="{BB962C8B-B14F-4D97-AF65-F5344CB8AC3E}">
        <p14:creationId xmlns:p14="http://schemas.microsoft.com/office/powerpoint/2010/main" val="390655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latin typeface="+mn-lt"/>
                <a:ea typeface="+mn-ea"/>
                <a:cs typeface="+mn-cs"/>
              </a:rPr>
              <a:t>À mesure qu'ils sont produits, les spermatozoïdes quittent les tubules séminifères et se dirigent vers l'épididyme pour un séjour de maturation. Au bout de 30 à 60 jours, s'ils ne sont pas éjaculés, ils dégénèrent et sont absorbés par le système sanguin. </a:t>
            </a:r>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16</a:t>
            </a:fld>
            <a:endParaRPr lang="fr-CA"/>
          </a:p>
        </p:txBody>
      </p:sp>
    </p:spTree>
    <p:extLst>
      <p:ext uri="{BB962C8B-B14F-4D97-AF65-F5344CB8AC3E}">
        <p14:creationId xmlns:p14="http://schemas.microsoft.com/office/powerpoint/2010/main" val="44945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17</a:t>
            </a:fld>
            <a:endParaRPr lang="fr-CA"/>
          </a:p>
        </p:txBody>
      </p:sp>
    </p:spTree>
    <p:extLst>
      <p:ext uri="{BB962C8B-B14F-4D97-AF65-F5344CB8AC3E}">
        <p14:creationId xmlns:p14="http://schemas.microsoft.com/office/powerpoint/2010/main" val="315738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18</a:t>
            </a:fld>
            <a:endParaRPr lang="fr-CA"/>
          </a:p>
        </p:txBody>
      </p:sp>
    </p:spTree>
    <p:extLst>
      <p:ext uri="{BB962C8B-B14F-4D97-AF65-F5344CB8AC3E}">
        <p14:creationId xmlns:p14="http://schemas.microsoft.com/office/powerpoint/2010/main" val="237702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19</a:t>
            </a:fld>
            <a:endParaRPr lang="fr-CA"/>
          </a:p>
        </p:txBody>
      </p:sp>
    </p:spTree>
    <p:extLst>
      <p:ext uri="{BB962C8B-B14F-4D97-AF65-F5344CB8AC3E}">
        <p14:creationId xmlns:p14="http://schemas.microsoft.com/office/powerpoint/2010/main" val="116336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a:t>
            </a:fld>
            <a:endParaRPr lang="fr-CA"/>
          </a:p>
        </p:txBody>
      </p:sp>
    </p:spTree>
    <p:extLst>
      <p:ext uri="{BB962C8B-B14F-4D97-AF65-F5344CB8AC3E}">
        <p14:creationId xmlns:p14="http://schemas.microsoft.com/office/powerpoint/2010/main" val="1311481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1" kern="1200" smtClean="0">
                <a:solidFill>
                  <a:schemeClr val="tx1"/>
                </a:solidFill>
                <a:effectLst/>
                <a:latin typeface="+mn-lt"/>
                <a:ea typeface="+mn-ea"/>
                <a:cs typeface="+mn-cs"/>
              </a:rPr>
              <a:t>Extrait</a:t>
            </a:r>
            <a:r>
              <a:rPr lang="fr-CA" sz="1200" b="0" i="1" kern="1200" baseline="0" smtClean="0">
                <a:solidFill>
                  <a:schemeClr val="tx1"/>
                </a:solidFill>
                <a:effectLst/>
                <a:latin typeface="+mn-lt"/>
                <a:ea typeface="+mn-ea"/>
                <a:cs typeface="+mn-cs"/>
              </a:rPr>
              <a:t> de alloprof.qc.ca </a:t>
            </a:r>
            <a:endParaRPr lang="fr-CA" sz="1200" b="0" i="1" kern="1200" smtClean="0">
              <a:solidFill>
                <a:schemeClr val="tx1"/>
              </a:solidFill>
              <a:effectLst/>
              <a:latin typeface="+mn-lt"/>
              <a:ea typeface="+mn-ea"/>
              <a:cs typeface="+mn-cs"/>
            </a:endParaRPr>
          </a:p>
          <a:p>
            <a:r>
              <a:rPr lang="fr-CA" sz="1200" b="0" i="0" kern="1200" smtClean="0">
                <a:solidFill>
                  <a:schemeClr val="tx1"/>
                </a:solidFill>
                <a:effectLst/>
                <a:latin typeface="+mn-lt"/>
                <a:ea typeface="+mn-ea"/>
                <a:cs typeface="+mn-cs"/>
              </a:rPr>
              <a:t>Les ovules</a:t>
            </a:r>
          </a:p>
          <a:p>
            <a:r>
              <a:rPr lang="fr-CA" sz="1200" b="0" i="0" kern="1200" smtClean="0">
                <a:solidFill>
                  <a:schemeClr val="tx1"/>
                </a:solidFill>
                <a:effectLst/>
                <a:latin typeface="+mn-lt"/>
                <a:ea typeface="+mn-ea"/>
                <a:cs typeface="+mn-cs"/>
              </a:rPr>
              <a:t>À partie de la puberté, un ovule sera explusé à chaque mois. Contrairement à l'homme, la femme ne peut pas se reproduire jusqu'à la fin de sa vie. En effet, environ 400 ovules seront produits par une femme, suite à quoi elle entamera sa ménopause, période d'incapacité à se reproduire jusqu'à la fin de sa vie.</a:t>
            </a:r>
          </a:p>
          <a:p>
            <a:r>
              <a:rPr lang="fr-CA" sz="1200" b="0" i="0" kern="1200" smtClean="0">
                <a:solidFill>
                  <a:schemeClr val="tx1"/>
                </a:solidFill>
                <a:effectLst/>
                <a:latin typeface="+mn-lt"/>
                <a:ea typeface="+mn-ea"/>
                <a:cs typeface="+mn-cs"/>
              </a:rPr>
              <a:t>L'ovule est une très grosse cellule (environ 24 fois plus grosse que la tête d'un spermatozoïde) qui contient, comme la plupart des cellules du corps humain, un cytoplasme contenant, entre autres, un noyau. Cette cellule est également entourée de couches protectrices qui attirent les spermatozoïdes.</a:t>
            </a:r>
          </a:p>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20</a:t>
            </a:fld>
            <a:endParaRPr lang="fr-CA"/>
          </a:p>
        </p:txBody>
      </p:sp>
    </p:spTree>
    <p:extLst>
      <p:ext uri="{BB962C8B-B14F-4D97-AF65-F5344CB8AC3E}">
        <p14:creationId xmlns:p14="http://schemas.microsoft.com/office/powerpoint/2010/main" val="611729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mtClean="0"/>
              <a:t>Image trop poussée (côté</a:t>
            </a:r>
            <a:r>
              <a:rPr lang="fr-CA" baseline="0" smtClean="0"/>
              <a:t> anatomie et nom des cellules) mais qui permet de faire un lien avec la méiose</a:t>
            </a:r>
            <a:endParaRPr lang="fr-CA" smtClean="0"/>
          </a:p>
          <a:p>
            <a:r>
              <a:rPr lang="fr-CA" smtClean="0"/>
              <a:t>Attention!</a:t>
            </a:r>
            <a:r>
              <a:rPr lang="fr-CA" baseline="0" smtClean="0"/>
              <a:t> L</a:t>
            </a:r>
            <a:r>
              <a:rPr lang="fr-CA" smtClean="0"/>
              <a:t>a</a:t>
            </a:r>
            <a:r>
              <a:rPr lang="fr-CA" baseline="0" smtClean="0"/>
              <a:t> PDA rappelle les attentes:</a:t>
            </a:r>
          </a:p>
          <a:p>
            <a:pPr marL="228600" indent="-228600">
              <a:buAutoNum type="arabicParenR"/>
            </a:pPr>
            <a:r>
              <a:rPr lang="fr-CA" baseline="0" smtClean="0"/>
              <a:t>Nommer les hormones responsables de la maturation du follicule ovarien (FSH, LH et oestrogène)</a:t>
            </a:r>
          </a:p>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21</a:t>
            </a:fld>
            <a:endParaRPr lang="fr-CA"/>
          </a:p>
        </p:txBody>
      </p:sp>
    </p:spTree>
    <p:extLst>
      <p:ext uri="{BB962C8B-B14F-4D97-AF65-F5344CB8AC3E}">
        <p14:creationId xmlns:p14="http://schemas.microsoft.com/office/powerpoint/2010/main" val="3254624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Attention!</a:t>
            </a:r>
            <a:r>
              <a:rPr lang="fr-CA" baseline="0" smtClean="0"/>
              <a:t> L</a:t>
            </a:r>
            <a:r>
              <a:rPr lang="fr-CA" smtClean="0"/>
              <a:t>a</a:t>
            </a:r>
            <a:r>
              <a:rPr lang="fr-CA" baseline="0" smtClean="0"/>
              <a:t> PDA rappelle les attentes:</a:t>
            </a:r>
          </a:p>
          <a:p>
            <a:pPr marL="228600" indent="-228600">
              <a:buAutoNum type="arabicParenR"/>
            </a:pPr>
            <a:r>
              <a:rPr lang="fr-CA" baseline="0" smtClean="0"/>
              <a:t>Décrire les changements hormonaux se produisant au cours d’un cycle menstruel</a:t>
            </a:r>
          </a:p>
          <a:p>
            <a:pPr marL="228600" indent="-228600">
              <a:buAutoNum type="arabicParenR"/>
            </a:pPr>
            <a:r>
              <a:rPr lang="fr-CA" baseline="0" smtClean="0"/>
              <a:t>Nommer les hormones responsables de la maturation du follicule ovarien (FSH, LH et oestrogène)</a:t>
            </a:r>
          </a:p>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22</a:t>
            </a:fld>
            <a:endParaRPr lang="fr-CA"/>
          </a:p>
        </p:txBody>
      </p:sp>
    </p:spTree>
    <p:extLst>
      <p:ext uri="{BB962C8B-B14F-4D97-AF65-F5344CB8AC3E}">
        <p14:creationId xmlns:p14="http://schemas.microsoft.com/office/powerpoint/2010/main" val="325462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23</a:t>
            </a:fld>
            <a:endParaRPr lang="fr-CA"/>
          </a:p>
        </p:txBody>
      </p:sp>
    </p:spTree>
    <p:extLst>
      <p:ext uri="{BB962C8B-B14F-4D97-AF65-F5344CB8AC3E}">
        <p14:creationId xmlns:p14="http://schemas.microsoft.com/office/powerpoint/2010/main" val="172080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24</a:t>
            </a:fld>
            <a:endParaRPr lang="fr-CA"/>
          </a:p>
        </p:txBody>
      </p:sp>
    </p:spTree>
    <p:extLst>
      <p:ext uri="{BB962C8B-B14F-4D97-AF65-F5344CB8AC3E}">
        <p14:creationId xmlns:p14="http://schemas.microsoft.com/office/powerpoint/2010/main" val="407160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Expliquer</a:t>
            </a:r>
            <a:r>
              <a:rPr lang="fr-CA" baseline="0" smtClean="0"/>
              <a:t> que le cycle menstruel varie beaucoup d’une femme à l’autre et que la durée moyenne est de 28 jours. La phase lutéale dure 14 jours.</a:t>
            </a:r>
            <a:endParaRPr lang="fr-CA" smtClean="0"/>
          </a:p>
          <a:p>
            <a:r>
              <a:rPr lang="fr-CA" smtClean="0"/>
              <a:t>Sur le schéma, il manque l’oestrogène. On verra</a:t>
            </a:r>
            <a:r>
              <a:rPr lang="fr-CA" baseline="0" smtClean="0"/>
              <a:t> la fluctuation de cette hormone dans les graphiques qui suivent.</a:t>
            </a:r>
            <a:endParaRPr lang="fr-CA" smtClean="0"/>
          </a:p>
          <a:p>
            <a:r>
              <a:rPr lang="fr-CA" smtClean="0"/>
              <a:t>http://upload.wikimedia.org/wikipedia/commons/e/e2/Hormones_estradiol%2C_progest%C3%A9rone%2C_LH_et_FSH_pendant_cycle_menstruel.svg</a:t>
            </a:r>
          </a:p>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25</a:t>
            </a:fld>
            <a:endParaRPr lang="fr-CA"/>
          </a:p>
        </p:txBody>
      </p:sp>
    </p:spTree>
    <p:extLst>
      <p:ext uri="{BB962C8B-B14F-4D97-AF65-F5344CB8AC3E}">
        <p14:creationId xmlns:p14="http://schemas.microsoft.com/office/powerpoint/2010/main" val="1295876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26</a:t>
            </a:fld>
            <a:endParaRPr lang="fr-CA"/>
          </a:p>
        </p:txBody>
      </p:sp>
    </p:spTree>
    <p:extLst>
      <p:ext uri="{BB962C8B-B14F-4D97-AF65-F5344CB8AC3E}">
        <p14:creationId xmlns:p14="http://schemas.microsoft.com/office/powerpoint/2010/main" val="104988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27</a:t>
            </a:fld>
            <a:endParaRPr lang="fr-CA"/>
          </a:p>
        </p:txBody>
      </p:sp>
    </p:spTree>
    <p:extLst>
      <p:ext uri="{BB962C8B-B14F-4D97-AF65-F5344CB8AC3E}">
        <p14:creationId xmlns:p14="http://schemas.microsoft.com/office/powerpoint/2010/main" val="58741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28</a:t>
            </a:fld>
            <a:endParaRPr lang="fr-CA"/>
          </a:p>
        </p:txBody>
      </p:sp>
    </p:spTree>
    <p:extLst>
      <p:ext uri="{BB962C8B-B14F-4D97-AF65-F5344CB8AC3E}">
        <p14:creationId xmlns:p14="http://schemas.microsoft.com/office/powerpoint/2010/main" val="3843369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29</a:t>
            </a:fld>
            <a:endParaRPr lang="fr-CA"/>
          </a:p>
        </p:txBody>
      </p:sp>
    </p:spTree>
    <p:extLst>
      <p:ext uri="{BB962C8B-B14F-4D97-AF65-F5344CB8AC3E}">
        <p14:creationId xmlns:p14="http://schemas.microsoft.com/office/powerpoint/2010/main" val="127514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8A7A42A-8006-41E1-A032-14D6AD2F442E}" type="slidenum">
              <a:rPr lang="fr-CA" smtClean="0"/>
              <a:pPr eaLnBrk="1" hangingPunct="1"/>
              <a:t>3</a:t>
            </a:fld>
            <a:endParaRPr lang="fr-CA" smtClean="0"/>
          </a:p>
        </p:txBody>
      </p:sp>
      <p:sp>
        <p:nvSpPr>
          <p:cNvPr id="38915" name="Rectangle 2"/>
          <p:cNvSpPr>
            <a:spLocks noGrp="1" noRot="1" noChangeAspect="1" noChangeArrowheads="1" noTextEdit="1"/>
          </p:cNvSpPr>
          <p:nvPr>
            <p:ph type="sldImg"/>
          </p:nvPr>
        </p:nvSpPr>
        <p:spPr>
          <a:xfrm>
            <a:off x="1163638" y="695325"/>
            <a:ext cx="4648200" cy="3486150"/>
          </a:xfrm>
          <a:solidFill>
            <a:srgbClr val="FFFFFF"/>
          </a:solidFill>
          <a:ln/>
        </p:spPr>
      </p:sp>
      <p:sp>
        <p:nvSpPr>
          <p:cNvPr id="38916" name="Rectangle 3"/>
          <p:cNvSpPr>
            <a:spLocks noGrp="1" noChangeArrowheads="1"/>
          </p:cNvSpPr>
          <p:nvPr>
            <p:ph type="body" idx="1"/>
          </p:nvPr>
        </p:nvSpPr>
        <p:spPr>
          <a:xfrm>
            <a:off x="1095376" y="4357688"/>
            <a:ext cx="46736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smtClean="0"/>
              <a:t>Voici quelques règles à respecter pour un bon fonctionnement lorsqu’on aborde le sujet de la sexualité. </a:t>
            </a:r>
          </a:p>
          <a:p>
            <a:pPr eaLnBrk="1" hangingPunct="1"/>
            <a:endParaRPr lang="fr-CA" dirty="0" smtClean="0"/>
          </a:p>
          <a:p>
            <a:pPr eaLnBrk="1" hangingPunct="1"/>
            <a:r>
              <a:rPr lang="fr-CA" dirty="0" smtClean="0">
                <a:solidFill>
                  <a:srgbClr val="000000"/>
                </a:solidFill>
              </a:rPr>
              <a:t>Respecte la vie privée et la confidentialité: </a:t>
            </a:r>
          </a:p>
          <a:p>
            <a:pPr eaLnBrk="1" hangingPunct="1"/>
            <a:r>
              <a:rPr lang="fr-CA" dirty="0" smtClean="0">
                <a:solidFill>
                  <a:srgbClr val="000000"/>
                </a:solidFill>
              </a:rPr>
              <a:t>« Ce qui se dit, reste ici » </a:t>
            </a:r>
          </a:p>
          <a:p>
            <a:pPr eaLnBrk="1" hangingPunct="1"/>
            <a:endParaRPr lang="fr-CA" dirty="0" smtClean="0"/>
          </a:p>
        </p:txBody>
      </p:sp>
    </p:spTree>
    <p:extLst>
      <p:ext uri="{BB962C8B-B14F-4D97-AF65-F5344CB8AC3E}">
        <p14:creationId xmlns:p14="http://schemas.microsoft.com/office/powerpoint/2010/main" val="962970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30</a:t>
            </a:fld>
            <a:endParaRPr lang="fr-CA"/>
          </a:p>
        </p:txBody>
      </p:sp>
    </p:spTree>
    <p:extLst>
      <p:ext uri="{BB962C8B-B14F-4D97-AF65-F5344CB8AC3E}">
        <p14:creationId xmlns:p14="http://schemas.microsoft.com/office/powerpoint/2010/main" val="1231007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Inutile</a:t>
            </a:r>
            <a:r>
              <a:rPr lang="fr-CA" baseline="0" smtClean="0"/>
              <a:t> d’aller dans le détail comme dans cette figure!</a:t>
            </a:r>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31</a:t>
            </a:fld>
            <a:endParaRPr lang="fr-CA"/>
          </a:p>
        </p:txBody>
      </p:sp>
    </p:spTree>
    <p:extLst>
      <p:ext uri="{BB962C8B-B14F-4D97-AF65-F5344CB8AC3E}">
        <p14:creationId xmlns:p14="http://schemas.microsoft.com/office/powerpoint/2010/main" val="4215831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Faire un retour sur</a:t>
            </a:r>
            <a:r>
              <a:rPr lang="fr-CA" baseline="0" dirty="0" smtClean="0"/>
              <a:t> ces questions (ou celles posées par vos élèves):</a:t>
            </a:r>
          </a:p>
          <a:p>
            <a:r>
              <a:rPr lang="fr-CA" baseline="0" dirty="0" smtClean="0"/>
              <a:t>1- Relativiser l’importance et la variabilité des symptômes entre les femmes</a:t>
            </a:r>
          </a:p>
          <a:p>
            <a:r>
              <a:rPr lang="fr-CA" baseline="0" dirty="0" smtClean="0"/>
              <a:t>2- Les menstruations sont une conséquence de l’absence de zygote. Elles n’ont pas une utilité en tant que telle, mais plutôt le résultat de la baisse de l’hormone progestérone</a:t>
            </a:r>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32</a:t>
            </a:fld>
            <a:endParaRPr lang="fr-CA"/>
          </a:p>
        </p:txBody>
      </p:sp>
    </p:spTree>
    <p:extLst>
      <p:ext uri="{BB962C8B-B14F-4D97-AF65-F5344CB8AC3E}">
        <p14:creationId xmlns:p14="http://schemas.microsoft.com/office/powerpoint/2010/main" val="3913716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33</a:t>
            </a:fld>
            <a:endParaRPr lang="fr-CA"/>
          </a:p>
        </p:txBody>
      </p:sp>
    </p:spTree>
    <p:extLst>
      <p:ext uri="{BB962C8B-B14F-4D97-AF65-F5344CB8AC3E}">
        <p14:creationId xmlns:p14="http://schemas.microsoft.com/office/powerpoint/2010/main" val="1867202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9AE302B1-B5F0-48AB-9809-DAE318DE4B0C}" type="slidenum">
              <a:rPr lang="fr-CA" smtClean="0"/>
              <a:pPr/>
              <a:t>34</a:t>
            </a:fld>
            <a:endParaRPr lang="fr-CA"/>
          </a:p>
        </p:txBody>
      </p:sp>
    </p:spTree>
    <p:extLst>
      <p:ext uri="{BB962C8B-B14F-4D97-AF65-F5344CB8AC3E}">
        <p14:creationId xmlns:p14="http://schemas.microsoft.com/office/powerpoint/2010/main" val="3501100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Au premier cycle,</a:t>
            </a:r>
            <a:r>
              <a:rPr lang="fr-CA" baseline="0" dirty="0" smtClean="0"/>
              <a:t> les élèves ont vu quelques moyens de contraception. Dans « Le cas d’Esteban et de Janika », on parle de contraception en général, mais aussi de contraception que Janika </a:t>
            </a:r>
            <a:r>
              <a:rPr lang="fr-CA" baseline="0" dirty="0" smtClean="0">
                <a:solidFill>
                  <a:srgbClr val="FF0000"/>
                </a:solidFill>
              </a:rPr>
              <a:t>peut se faire initier </a:t>
            </a:r>
            <a:r>
              <a:rPr lang="fr-CA" baseline="0" dirty="0" smtClean="0"/>
              <a:t>à la clinique du CLSC. On précise également que le jeune couple utilisera le condom pendant un certain temps. On peut en profiter pour rappeler que le retrait n’est pas une méthode de contraception.</a:t>
            </a:r>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35</a:t>
            </a:fld>
            <a:endParaRPr lang="fr-CA"/>
          </a:p>
        </p:txBody>
      </p:sp>
    </p:spTree>
    <p:extLst>
      <p:ext uri="{BB962C8B-B14F-4D97-AF65-F5344CB8AC3E}">
        <p14:creationId xmlns:p14="http://schemas.microsoft.com/office/powerpoint/2010/main" val="2828684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hormones</a:t>
            </a:r>
            <a:r>
              <a:rPr lang="fr-CA" baseline="0" dirty="0" smtClean="0"/>
              <a:t> FSH (produite par le cerveau) et testostérone (produite par les testicules) sont responsables de la spermatogenèse, c’est-à-dire la production des spermatozoïdes. </a:t>
            </a:r>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36</a:t>
            </a:fld>
            <a:endParaRPr lang="fr-CA"/>
          </a:p>
        </p:txBody>
      </p:sp>
    </p:spTree>
    <p:extLst>
      <p:ext uri="{BB962C8B-B14F-4D97-AF65-F5344CB8AC3E}">
        <p14:creationId xmlns:p14="http://schemas.microsoft.com/office/powerpoint/2010/main" val="234464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Image trop poussée (côté</a:t>
            </a:r>
            <a:r>
              <a:rPr lang="fr-CA" baseline="0" smtClean="0"/>
              <a:t> anatomie et nom des cellules) mais qui permet de faire un lien avec la méiose</a:t>
            </a:r>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37</a:t>
            </a:fld>
            <a:endParaRPr lang="fr-CA"/>
          </a:p>
        </p:txBody>
      </p:sp>
    </p:spTree>
    <p:extLst>
      <p:ext uri="{BB962C8B-B14F-4D97-AF65-F5344CB8AC3E}">
        <p14:creationId xmlns:p14="http://schemas.microsoft.com/office/powerpoint/2010/main" val="850209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38</a:t>
            </a:fld>
            <a:endParaRPr lang="fr-CA"/>
          </a:p>
        </p:txBody>
      </p:sp>
    </p:spTree>
    <p:extLst>
      <p:ext uri="{BB962C8B-B14F-4D97-AF65-F5344CB8AC3E}">
        <p14:creationId xmlns:p14="http://schemas.microsoft.com/office/powerpoint/2010/main" val="342749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D20E6B5-5549-48A1-BF0C-115D669A7D87}" type="slidenum">
              <a:rPr lang="fr-CA" smtClean="0"/>
              <a:pPr eaLnBrk="1" hangingPunct="1"/>
              <a:t>4</a:t>
            </a:fld>
            <a:endParaRPr lang="fr-CA"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28229" y="4415790"/>
            <a:ext cx="5381131"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CA" b="1" dirty="0"/>
              <a:t>AJUSTER DISCOURS</a:t>
            </a:r>
          </a:p>
          <a:p>
            <a:pPr eaLnBrk="1" hangingPunct="1">
              <a:lnSpc>
                <a:spcPct val="90000"/>
              </a:lnSpc>
            </a:pPr>
            <a:r>
              <a:rPr lang="fr-CA" sz="900" b="1" dirty="0"/>
              <a:t>Bébé </a:t>
            </a:r>
          </a:p>
          <a:p>
            <a:pPr eaLnBrk="1" hangingPunct="1">
              <a:lnSpc>
                <a:spcPct val="90000"/>
              </a:lnSpc>
            </a:pPr>
            <a:r>
              <a:rPr lang="fr-CA" sz="900" dirty="0"/>
              <a:t>L’enfant naît avec un sexe mâle ou féminin, cela fait partie de la sexualité! Le bébé peut découvrir des sensations plaisantes avec ses organes génitaux.</a:t>
            </a:r>
          </a:p>
          <a:p>
            <a:pPr eaLnBrk="1" hangingPunct="1">
              <a:lnSpc>
                <a:spcPct val="90000"/>
              </a:lnSpc>
            </a:pPr>
            <a:r>
              <a:rPr lang="fr-CA" sz="900" b="1" dirty="0"/>
              <a:t>L’enfant </a:t>
            </a:r>
          </a:p>
          <a:p>
            <a:pPr eaLnBrk="1" hangingPunct="1">
              <a:lnSpc>
                <a:spcPct val="90000"/>
              </a:lnSpc>
            </a:pPr>
            <a:r>
              <a:rPr lang="fr-CA" sz="900" dirty="0"/>
              <a:t>L’enfant qui découvre que les corps </a:t>
            </a:r>
            <a:r>
              <a:rPr lang="fr-CA" sz="900" dirty="0" smtClean="0"/>
              <a:t>de son </a:t>
            </a:r>
            <a:r>
              <a:rPr lang="fr-CA" sz="900" dirty="0"/>
              <a:t>frère, sa sœur ou ses amis ne sont pas comme lui, cela fait partie de la sexualité!  </a:t>
            </a:r>
          </a:p>
          <a:p>
            <a:pPr eaLnBrk="1" hangingPunct="1">
              <a:lnSpc>
                <a:spcPct val="90000"/>
              </a:lnSpc>
            </a:pPr>
            <a:r>
              <a:rPr lang="fr-CA" sz="900" b="1" dirty="0"/>
              <a:t>Le pré-adolescent et l’adolescent</a:t>
            </a:r>
          </a:p>
          <a:p>
            <a:pPr eaLnBrk="1" hangingPunct="1">
              <a:lnSpc>
                <a:spcPct val="90000"/>
              </a:lnSpc>
            </a:pPr>
            <a:r>
              <a:rPr lang="fr-CA" sz="900" dirty="0"/>
              <a:t>Il voit son corps changer : on a des corps différents à la naissance mais ces corps ne sont pas capables de se reproduire alors il doit y avoir des changements… On commence a être intéressé à l’autre, on a le désir d’être plus intime avec quelqu’un d’autre, d’être amoureux (se). On expérimente pour connaître nos goûts, nos intérêts. On commence à choisir quel genre de garçon, de fille on veut être (identité sexuelle). </a:t>
            </a:r>
          </a:p>
          <a:p>
            <a:pPr eaLnBrk="1" hangingPunct="1">
              <a:lnSpc>
                <a:spcPct val="90000"/>
              </a:lnSpc>
            </a:pPr>
            <a:r>
              <a:rPr lang="fr-CA" sz="900" b="1" dirty="0"/>
              <a:t>Le jeune adulte </a:t>
            </a:r>
          </a:p>
          <a:p>
            <a:pPr eaLnBrk="1" hangingPunct="1">
              <a:lnSpc>
                <a:spcPct val="90000"/>
              </a:lnSpc>
            </a:pPr>
            <a:r>
              <a:rPr lang="fr-CA" sz="900" dirty="0"/>
              <a:t>Le jeune adulte qui commence à avoir un amoureux, des relations sexuelles, cela fait partie de la sexualité! Le choix amoureux se clarifie.</a:t>
            </a:r>
          </a:p>
          <a:p>
            <a:pPr eaLnBrk="1" hangingPunct="1">
              <a:lnSpc>
                <a:spcPct val="90000"/>
              </a:lnSpc>
            </a:pPr>
            <a:r>
              <a:rPr lang="fr-CA" sz="900" b="1" dirty="0"/>
              <a:t>L’adulte</a:t>
            </a:r>
            <a:r>
              <a:rPr lang="fr-CA" sz="900" dirty="0"/>
              <a:t> </a:t>
            </a:r>
          </a:p>
          <a:p>
            <a:pPr eaLnBrk="1" hangingPunct="1">
              <a:lnSpc>
                <a:spcPct val="90000"/>
              </a:lnSpc>
            </a:pPr>
            <a:r>
              <a:rPr lang="fr-CA" sz="900" dirty="0"/>
              <a:t>L’adulte exprime sa sexualité par l’homme et la femme qu’il souhaite être et à travers ses choix de vie : en couple, en famille, en célibataire, avec le désir de reproduire ou non. </a:t>
            </a:r>
          </a:p>
          <a:p>
            <a:pPr eaLnBrk="1" hangingPunct="1">
              <a:lnSpc>
                <a:spcPct val="90000"/>
              </a:lnSpc>
            </a:pPr>
            <a:r>
              <a:rPr lang="fr-CA" sz="900" b="1" dirty="0"/>
              <a:t>La personne âgée </a:t>
            </a:r>
          </a:p>
          <a:p>
            <a:pPr eaLnBrk="1" hangingPunct="1">
              <a:lnSpc>
                <a:spcPct val="90000"/>
              </a:lnSpc>
            </a:pPr>
            <a:r>
              <a:rPr lang="fr-CA" sz="900" dirty="0"/>
              <a:t>La personne âgée a aussi une vie sexuelle : elle se poursuit ! Elle désire laisser un héritage à travers sa vie amoureuse, sa famille, etc.</a:t>
            </a:r>
          </a:p>
          <a:p>
            <a:pPr eaLnBrk="1" hangingPunct="1">
              <a:lnSpc>
                <a:spcPct val="90000"/>
              </a:lnSpc>
            </a:pPr>
            <a:endParaRPr lang="fr-CA" sz="900" dirty="0"/>
          </a:p>
          <a:p>
            <a:pPr eaLnBrk="1" hangingPunct="1">
              <a:lnSpc>
                <a:spcPct val="90000"/>
              </a:lnSpc>
            </a:pPr>
            <a:endParaRPr lang="fr-CA" sz="900" dirty="0"/>
          </a:p>
          <a:p>
            <a:pPr eaLnBrk="1" hangingPunct="1">
              <a:lnSpc>
                <a:spcPct val="90000"/>
              </a:lnSpc>
            </a:pPr>
            <a:endParaRPr lang="fr-CA" sz="900" dirty="0"/>
          </a:p>
          <a:p>
            <a:pPr eaLnBrk="1" hangingPunct="1">
              <a:lnSpc>
                <a:spcPct val="90000"/>
              </a:lnSpc>
            </a:pPr>
            <a:endParaRPr lang="fr-CA" sz="900" dirty="0"/>
          </a:p>
        </p:txBody>
      </p:sp>
    </p:spTree>
    <p:extLst>
      <p:ext uri="{BB962C8B-B14F-4D97-AF65-F5344CB8AC3E}">
        <p14:creationId xmlns:p14="http://schemas.microsoft.com/office/powerpoint/2010/main" val="365124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La </a:t>
            </a:r>
            <a:r>
              <a:rPr lang="fr-FR" sz="1000" dirty="0"/>
              <a:t>puberté et les changements qu’elle apporte sont tous en lien avec la capacité de se reproduire, de devenir fertile, de pouvoir faire, avoir et porter des enfants. </a:t>
            </a:r>
            <a:endParaRPr lang="fr-FR" sz="1000" dirty="0" smtClean="0"/>
          </a:p>
          <a:p>
            <a:r>
              <a:rPr lang="fr-FR" sz="1000" dirty="0" smtClean="0"/>
              <a:t>Le </a:t>
            </a:r>
            <a:r>
              <a:rPr lang="fr-FR" sz="1000" dirty="0"/>
              <a:t>corps change à l’extérieur et un processus se met en marche à l’intérieur celui de la production des gamètes.</a:t>
            </a:r>
            <a:endParaRPr lang="fr-CA" sz="1000" dirty="0"/>
          </a:p>
          <a:p>
            <a:r>
              <a:rPr lang="fr-FR" sz="1000" dirty="0" smtClean="0"/>
              <a:t>Ce </a:t>
            </a:r>
            <a:r>
              <a:rPr lang="fr-FR" sz="1000" dirty="0"/>
              <a:t>sont des hormones qui déclenchent le processus.</a:t>
            </a:r>
            <a:endParaRPr lang="fr-CA" sz="1000" dirty="0"/>
          </a:p>
          <a:p>
            <a:endParaRPr lang="fr-CA" sz="1000" u="sng" dirty="0"/>
          </a:p>
          <a:p>
            <a:r>
              <a:rPr lang="fr-CA" sz="1000" b="1" dirty="0"/>
              <a:t>La puberté chez la fille</a:t>
            </a:r>
          </a:p>
          <a:p>
            <a:r>
              <a:rPr lang="fr-CA" sz="1000" dirty="0"/>
              <a:t>L'âge auquel débute la puberté ainsi que le déroulement de celle-ci varie en fonction de l'hérédité, du groupe ethnique, de l'alimentation, de la situation géographique, du milieu socioculturel ainsi que le niveau de stress. Chez la jeune fille, la puberté débute en moyenne quelques années avant celle du jeune garçon, soit vers l'âge de 8 ans. Vers cet âge, l'hypophyse sécrète davantage de FSH et de LH qui ont un effet sur la production d'</a:t>
            </a:r>
            <a:r>
              <a:rPr lang="fr-CA" sz="1000" dirty="0" err="1"/>
              <a:t>oestrogènes</a:t>
            </a:r>
            <a:r>
              <a:rPr lang="fr-CA" sz="1000" dirty="0"/>
              <a:t> par les ovaires. La puberté est déclenchée lorsque le niveau d'</a:t>
            </a:r>
            <a:r>
              <a:rPr lang="fr-CA" sz="1000" dirty="0" err="1"/>
              <a:t>oestrogènes</a:t>
            </a:r>
            <a:r>
              <a:rPr lang="fr-CA" sz="1000" dirty="0"/>
              <a:t> est suffisamment élevé.</a:t>
            </a:r>
          </a:p>
          <a:p>
            <a:r>
              <a:rPr lang="fr-CA" sz="1000" dirty="0"/>
              <a:t>Les </a:t>
            </a:r>
            <a:r>
              <a:rPr lang="fr-CA" sz="1000" b="1" dirty="0" err="1"/>
              <a:t>oestrogènes</a:t>
            </a:r>
            <a:r>
              <a:rPr lang="fr-CA" sz="1000" b="1" dirty="0"/>
              <a:t> </a:t>
            </a:r>
            <a:r>
              <a:rPr lang="fr-CA" sz="1000" dirty="0"/>
              <a:t>sont responsables du développement de plusieurs caractères sexuels secondaires chez la femme : développement des organes reproducteurs et des seins, dépôt de graisses favorisé au niveau des hanches, des cuisses et des seins, élargissement du bassin, croissance et maturation des os favorisées, régulation du cycle menstruel et bien d'autres. Généralement vers 12 ans, la libération d’œstrogènes stimule aussi une poussée de croissance chez la jeune fille, ce qui fait qu’elle sera un peu plus grande (en moyenne) que le jeune garçon du même âge. La poussée de croissance est cependant plus courte que chez le garçon et la taille adulte de la jeune fille sera atteinte vers l’âge de 15 à 17 ans alors qu’elle sera atteinte entre 19 et 21 ans chez le garçon.</a:t>
            </a:r>
          </a:p>
          <a:p>
            <a:r>
              <a:rPr lang="fr-CA" sz="1000" dirty="0"/>
              <a:t>La </a:t>
            </a:r>
            <a:r>
              <a:rPr lang="fr-CA" sz="1000" b="1" dirty="0"/>
              <a:t>progestérone </a:t>
            </a:r>
            <a:r>
              <a:rPr lang="fr-CA" sz="1000" dirty="0"/>
              <a:t>est une autre hormone sécrétée par les ovaires, plus particulièrement par le corps jaune. Jumelée aux </a:t>
            </a:r>
            <a:r>
              <a:rPr lang="fr-CA" sz="1000" dirty="0" err="1"/>
              <a:t>oestrogènes</a:t>
            </a:r>
            <a:r>
              <a:rPr lang="fr-CA" sz="1000" dirty="0"/>
              <a:t>, elle participe à la régulation du cycle menstruel. Elle n'a cependant pas d'effets sur les caractères sexuels secondaires. Par contre, elle joue un rôle pendant la grossesse ainsi que dans la lactation.</a:t>
            </a:r>
          </a:p>
          <a:p>
            <a:r>
              <a:rPr lang="fr-CA" sz="1000" dirty="0"/>
              <a:t>Tout comme chez les garçons, les hormones sécrétées n'ont pas que des effets physiques sur le corps de la fille. Le caractère ainsi que le comportement de celle-ci sont également influencés : elles sont souvent à la recherche d'une identité et leur désir sexuel (aussi appelé la libido) augmente.</a:t>
            </a:r>
          </a:p>
          <a:p>
            <a:r>
              <a:rPr lang="fr-CA" sz="1000" dirty="0"/>
              <a:t>Environ deux ans après le déclenchement de la puberté chez la fille, les premières menstruations ont lieu. Elles sont bien souvent irrégulières pendant les deux années suivantes et les cycles de la jeune fille ne comportent pas nécessairement d'une ovulation. Pour la grande majorité des filles ayant eu leurs premières menstruations avant l'âge de 13 ans, les menstruations et l'ovulation deviennent régulières dans les deux années qui suivent leurs premières menstruations.</a:t>
            </a:r>
          </a:p>
          <a:p>
            <a:endParaRPr lang="fr-CA" sz="1000" dirty="0"/>
          </a:p>
          <a:p>
            <a:r>
              <a:rPr lang="fr-CA" sz="1000" b="1" dirty="0"/>
              <a:t>La puberté chez le </a:t>
            </a:r>
            <a:r>
              <a:rPr lang="fr-CA" sz="1000" b="1" dirty="0" smtClean="0"/>
              <a:t>garçon</a:t>
            </a:r>
            <a:endParaRPr lang="fr-CA" sz="1000" b="1" dirty="0"/>
          </a:p>
          <a:p>
            <a:endParaRPr lang="fr-CA" sz="1000" dirty="0"/>
          </a:p>
          <a:p>
            <a:r>
              <a:rPr lang="fr-CA" sz="1000" dirty="0"/>
              <a:t>L'âge auquel débute la puberté ainsi que le déroulement de celle-ci varie en fonction de l'hérédité, du groupe ethnique, de l'alimentation, de la situation géographique, du milieu socioculturel ainsi que le niveau de stress. En moyenne, c'est vers l'âge de 12 ans que la puberté commence chez le garçon. Tous les changements qui se produisent sont dus à l'influence de l'hypophyse. De façon générale, l'hypophyse augmente la sécrétion de l'hormone de croissance, ce qui a pour effet de produire une poussée de croissance générale du corps. Aussi, deux autres hormones sont sécrétées en plus grandes quantités : la </a:t>
            </a:r>
            <a:r>
              <a:rPr lang="fr-CA" sz="1000" b="1" dirty="0"/>
              <a:t>FSH </a:t>
            </a:r>
            <a:r>
              <a:rPr lang="fr-CA" sz="1000" dirty="0"/>
              <a:t>et la </a:t>
            </a:r>
            <a:r>
              <a:rPr lang="fr-CA" sz="1000" b="1" dirty="0"/>
              <a:t>LH</a:t>
            </a:r>
            <a:r>
              <a:rPr lang="fr-CA" sz="1000" dirty="0"/>
              <a:t>. La FSH augmente la production de spermatozoïdes par les testicules alors que la LH stimule la sécrétion de testostérone par les testicules également.</a:t>
            </a:r>
          </a:p>
          <a:p>
            <a:r>
              <a:rPr lang="fr-CA" sz="1000" dirty="0"/>
              <a:t>La </a:t>
            </a:r>
            <a:r>
              <a:rPr lang="fr-CA" sz="1000" b="1" dirty="0"/>
              <a:t>testostérone </a:t>
            </a:r>
            <a:r>
              <a:rPr lang="fr-CA" sz="1000" dirty="0"/>
              <a:t>est responsable du développement des organes génitaux ainsi que des caractères sexuels secondaires masculins. En effet, cette hormone amorce l’apparition des poils pubiens, axillaires et faciaux. Les muscles et les os du corps se développent sous l'action de cette hormone également. De plus, le larynx prend du volume, ayant pour résultat l’abaissement de la voix. Ensuite, la peau subit un épaississement et devient plus grasse, ce qui a pour conséquence de favoriser l’apparition de l’acné. Cette hormone n'a pas que des effets physiologiques sur le corps masculin. L'humeur et le comportement sont également affectés par la production de la testostérone. On peut également noter que la libido (le désir sexuel) est également augmentée pendant la puberté.</a:t>
            </a:r>
          </a:p>
          <a:p>
            <a:endParaRPr lang="fr-CA" sz="1000" dirty="0"/>
          </a:p>
          <a:p>
            <a:pPr defTabSz="931774">
              <a:defRPr/>
            </a:pPr>
            <a:r>
              <a:rPr lang="fr-CA" sz="1000" dirty="0"/>
              <a:t>Il est également intéressant de noter que la capacité d'éjaculer apparaît dès le début de la puberté. Lorsque l'</a:t>
            </a:r>
            <a:r>
              <a:rPr lang="fr-CA" sz="1000" dirty="0">
                <a:hlinkClick r:id="rId3" action="ppaction://hlinkfile"/>
              </a:rPr>
              <a:t>éjaculation</a:t>
            </a:r>
            <a:r>
              <a:rPr lang="fr-CA" sz="1000" dirty="0"/>
              <a:t> a lieu pendant la nuit, on parle d'émission nocturne. Bien que cette capacité apparaisse tôt dans la puberté, c'est seulement après quelques années que la quantité de spermatozoïdes dans le sperme est significative.</a:t>
            </a:r>
          </a:p>
          <a:p>
            <a:endParaRPr lang="fr-CA" sz="1000" dirty="0"/>
          </a:p>
          <a:p>
            <a:endParaRPr lang="fr-CA" sz="1000" dirty="0"/>
          </a:p>
          <a:p>
            <a:endParaRPr lang="fr-CA" sz="1000" dirty="0"/>
          </a:p>
          <a:p>
            <a:endParaRPr lang="fr-CA" sz="1000" dirty="0"/>
          </a:p>
        </p:txBody>
      </p:sp>
      <p:sp>
        <p:nvSpPr>
          <p:cNvPr id="4" name="Espace réservé du numéro de diapositive 3"/>
          <p:cNvSpPr>
            <a:spLocks noGrp="1"/>
          </p:cNvSpPr>
          <p:nvPr>
            <p:ph type="sldNum" sz="quarter" idx="10"/>
          </p:nvPr>
        </p:nvSpPr>
        <p:spPr/>
        <p:txBody>
          <a:bodyPr/>
          <a:lstStyle/>
          <a:p>
            <a:fld id="{9AE302B1-B5F0-48AB-9809-DAE318DE4B0C}" type="slidenum">
              <a:rPr lang="fr-CA" smtClean="0"/>
              <a:pPr/>
              <a:t>5</a:t>
            </a:fld>
            <a:endParaRPr lang="fr-CA"/>
          </a:p>
        </p:txBody>
      </p:sp>
    </p:spTree>
    <p:extLst>
      <p:ext uri="{BB962C8B-B14F-4D97-AF65-F5344CB8AC3E}">
        <p14:creationId xmlns:p14="http://schemas.microsoft.com/office/powerpoint/2010/main" val="15851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Vidéo sur la puberté de « Sexe, l’expo qui dit tout ! » pour expliquer rapidement la puberté et expliquer ce qui la déclenche</a:t>
            </a:r>
          </a:p>
          <a:p>
            <a:r>
              <a:rPr lang="fr-CA" dirty="0" smtClean="0">
                <a:hlinkClick r:id="rId3"/>
              </a:rPr>
              <a:t>http://sexe.centredessciencesdemontreal.com/moi.html</a:t>
            </a:r>
            <a:endParaRPr lang="fr-CA" dirty="0" smtClean="0"/>
          </a:p>
          <a:p>
            <a:r>
              <a:rPr lang="fr-CA" dirty="0" smtClean="0"/>
              <a:t>Le moment de départ, la durée et la fin du processus sont très différents d’une personne à l’autre. Chacun a un rythme unique. </a:t>
            </a:r>
          </a:p>
          <a:p>
            <a:endParaRPr lang="fr-CA" b="1" baseline="0" dirty="0" smtClean="0"/>
          </a:p>
          <a:p>
            <a:pPr defTabSz="931774">
              <a:defRPr/>
            </a:pPr>
            <a:r>
              <a:rPr lang="fr-CA" dirty="0" smtClean="0">
                <a:effectLst/>
              </a:rPr>
              <a:t>Les </a:t>
            </a:r>
            <a:r>
              <a:rPr lang="fr-CA" b="1" dirty="0" smtClean="0">
                <a:effectLst/>
              </a:rPr>
              <a:t>glandes hormonales </a:t>
            </a:r>
            <a:r>
              <a:rPr lang="fr-CA" dirty="0" smtClean="0">
                <a:effectLst/>
              </a:rPr>
              <a:t>sont des glandes qui assurent la production d'hormones et leur sécrétion. Les </a:t>
            </a:r>
            <a:r>
              <a:rPr lang="fr-CA" b="1" dirty="0" smtClean="0">
                <a:effectLst/>
              </a:rPr>
              <a:t>hormones</a:t>
            </a:r>
            <a:r>
              <a:rPr lang="fr-CA" dirty="0" smtClean="0">
                <a:effectLst/>
              </a:rPr>
              <a:t>, quant à elles, sont des substances chimiques qui, après être sécrétées par une glande, se retrouvent dans la circulation sanguine, transmettant ainsi des messages à travers tout le corps. Chaque hormone est différente dans sa composition chimique, ce qui fait qu'elles sont porteuses de messages différents. Souvent, ceux-ci comportent des instructions bien précises adressées à certaines cellules en particulier.</a:t>
            </a:r>
          </a:p>
          <a:p>
            <a:endParaRPr lang="fr-CA" dirty="0"/>
          </a:p>
        </p:txBody>
      </p:sp>
      <p:sp>
        <p:nvSpPr>
          <p:cNvPr id="4" name="Espace réservé du numéro de diapositive 3"/>
          <p:cNvSpPr>
            <a:spLocks noGrp="1"/>
          </p:cNvSpPr>
          <p:nvPr>
            <p:ph type="sldNum" sz="quarter" idx="10"/>
          </p:nvPr>
        </p:nvSpPr>
        <p:spPr/>
        <p:txBody>
          <a:bodyPr/>
          <a:lstStyle/>
          <a:p>
            <a:fld id="{9AE302B1-B5F0-48AB-9809-DAE318DE4B0C}" type="slidenum">
              <a:rPr lang="fr-CA" smtClean="0"/>
              <a:pPr/>
              <a:t>6</a:t>
            </a:fld>
            <a:endParaRPr lang="fr-CA"/>
          </a:p>
        </p:txBody>
      </p:sp>
    </p:spTree>
    <p:extLst>
      <p:ext uri="{BB962C8B-B14F-4D97-AF65-F5344CB8AC3E}">
        <p14:creationId xmlns:p14="http://schemas.microsoft.com/office/powerpoint/2010/main" val="265773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7</a:t>
            </a:fld>
            <a:endParaRPr lang="fr-CA"/>
          </a:p>
        </p:txBody>
      </p:sp>
    </p:spTree>
    <p:extLst>
      <p:ext uri="{BB962C8B-B14F-4D97-AF65-F5344CB8AC3E}">
        <p14:creationId xmlns:p14="http://schemas.microsoft.com/office/powerpoint/2010/main" val="168097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8</a:t>
            </a:fld>
            <a:endParaRPr lang="fr-CA"/>
          </a:p>
        </p:txBody>
      </p:sp>
    </p:spTree>
    <p:extLst>
      <p:ext uri="{BB962C8B-B14F-4D97-AF65-F5344CB8AC3E}">
        <p14:creationId xmlns:p14="http://schemas.microsoft.com/office/powerpoint/2010/main" val="331678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41F3002-1635-441B-B356-1672D4BBCC9B}" type="slidenum">
              <a:rPr lang="fr-CA" smtClean="0"/>
              <a:t>9</a:t>
            </a:fld>
            <a:endParaRPr lang="fr-CA"/>
          </a:p>
        </p:txBody>
      </p:sp>
    </p:spTree>
    <p:extLst>
      <p:ext uri="{BB962C8B-B14F-4D97-AF65-F5344CB8AC3E}">
        <p14:creationId xmlns:p14="http://schemas.microsoft.com/office/powerpoint/2010/main" val="409503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AA309A6D-C09C-4548-B29A-6CF363A7E532}" type="datetimeFigureOut">
              <a:rPr lang="fr-FR" smtClean="0"/>
              <a:t>21/08/2015</a:t>
            </a:fld>
            <a:endParaRPr lang="fr-BE"/>
          </a:p>
        </p:txBody>
      </p:sp>
      <p:sp>
        <p:nvSpPr>
          <p:cNvPr id="19" name="Footer Placeholder 18"/>
          <p:cNvSpPr>
            <a:spLocks noGrp="1"/>
          </p:cNvSpPr>
          <p:nvPr>
            <p:ph type="ftr" sz="quarter" idx="11"/>
          </p:nvPr>
        </p:nvSpPr>
        <p:spPr/>
        <p:txBody>
          <a:bodyPr/>
          <a:lstStyle/>
          <a:p>
            <a:endParaRPr lang="fr-BE"/>
          </a:p>
        </p:txBody>
      </p:sp>
      <p:sp>
        <p:nvSpPr>
          <p:cNvPr id="27" name="Slide Number Placeholder 26"/>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t>21/08/2015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t>21/08/2015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524000" y="190500"/>
            <a:ext cx="7010400" cy="1527175"/>
          </a:xfrm>
        </p:spPr>
        <p:txBody>
          <a:bodyPr/>
          <a:lstStyle/>
          <a:p>
            <a:r>
              <a:rPr lang="fr-FR" smtClean="0"/>
              <a:t>Cliquez pour modifier le style du titre</a:t>
            </a:r>
            <a:endParaRPr lang="fr-CA"/>
          </a:p>
        </p:txBody>
      </p:sp>
      <p:sp>
        <p:nvSpPr>
          <p:cNvPr id="3" name="Espace réservé du contenu 2"/>
          <p:cNvSpPr>
            <a:spLocks noGrp="1"/>
          </p:cNvSpPr>
          <p:nvPr>
            <p:ph sz="quarter" idx="1"/>
          </p:nvPr>
        </p:nvSpPr>
        <p:spPr>
          <a:xfrm>
            <a:off x="1524000" y="1905000"/>
            <a:ext cx="3429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5105400" y="1905000"/>
            <a:ext cx="3429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1524000" y="4038600"/>
            <a:ext cx="3429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contenu 5"/>
          <p:cNvSpPr>
            <a:spLocks noGrp="1"/>
          </p:cNvSpPr>
          <p:nvPr>
            <p:ph sz="quarter" idx="4"/>
          </p:nvPr>
        </p:nvSpPr>
        <p:spPr>
          <a:xfrm>
            <a:off x="5105400" y="4038600"/>
            <a:ext cx="3429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063DF7C6-5C3B-4487-A42B-71BE8E7D505D}" type="slidenum">
              <a:rPr lang="fr-CA"/>
              <a:pPr>
                <a:defRPr/>
              </a:pPr>
              <a:t>‹N°›</a:t>
            </a:fld>
            <a:endParaRPr lang="fr-CA"/>
          </a:p>
        </p:txBody>
      </p:sp>
    </p:spTree>
    <p:extLst>
      <p:ext uri="{BB962C8B-B14F-4D97-AF65-F5344CB8AC3E}">
        <p14:creationId xmlns:p14="http://schemas.microsoft.com/office/powerpoint/2010/main" val="5438202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t>21/08/2015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21/08/2015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t>21/08/2015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AA309A6D-C09C-4548-B29A-6CF363A7E532}" type="datetimeFigureOut">
              <a:rPr lang="fr-FR" smtClean="0"/>
              <a:t>21/08/2015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AA309A6D-C09C-4548-B29A-6CF363A7E532}" type="datetimeFigureOut">
              <a:rPr lang="fr-FR" smtClean="0"/>
              <a:t>21/08/2015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21/08/2015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t>21/08/2015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21/08/2015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077200" y="6356350"/>
            <a:ext cx="609600" cy="365125"/>
          </a:xfrm>
        </p:spPr>
        <p:txBody>
          <a:bodyPr/>
          <a:lstStyle/>
          <a:p>
            <a:fld id="{CF4668DC-857F-487D-BFFA-8C0CA5037977}" type="slidenum">
              <a:rPr lang="fr-BE" smtClean="0"/>
              <a:t>‹N°›</a:t>
            </a:fld>
            <a:endParaRPr lang="fr-B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t>21/08/2015</a:t>
            </a:fld>
            <a:endParaRPr lang="fr-B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t>‹N°›</a:t>
            </a:fld>
            <a:endParaRPr lang="fr-B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3.xml"/><Relationship Id="rId7" Type="http://schemas.openxmlformats.org/officeDocument/2006/relationships/notesSlide" Target="../notesSlides/notesSlide1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22.png"/><Relationship Id="rId4" Type="http://schemas.openxmlformats.org/officeDocument/2006/relationships/tags" Target="../tags/tag64.xm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notesSlide" Target="../notesSlides/notesSlide1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3.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5.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6.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27.png"/><Relationship Id="rId4" Type="http://schemas.openxmlformats.org/officeDocument/2006/relationships/tags" Target="../tags/tag88.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8.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9.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0.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05.xml"/><Relationship Id="rId7" Type="http://schemas.openxmlformats.org/officeDocument/2006/relationships/notesSlide" Target="../notesSlides/notesSlide26.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2.gif"/><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3.gif"/><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4.gif"/><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4.jpeg"/><Relationship Id="rId5" Type="http://schemas.openxmlformats.org/officeDocument/2006/relationships/tags" Target="../tags/tag8.xml"/><Relationship Id="rId10" Type="http://schemas.openxmlformats.org/officeDocument/2006/relationships/notesSlide" Target="../notesSlides/notesSlide3.xml"/><Relationship Id="rId4" Type="http://schemas.openxmlformats.org/officeDocument/2006/relationships/tags" Target="../tags/tag7.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35.jp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23.xml"/><Relationship Id="rId7"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36.emf"/><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38.jpeg"/><Relationship Id="rId18" Type="http://schemas.openxmlformats.org/officeDocument/2006/relationships/image" Target="../media/image43.gif"/><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tags" Target="../tags/tag133.xml"/><Relationship Id="rId16" Type="http://schemas.openxmlformats.org/officeDocument/2006/relationships/image" Target="../media/image41.jpe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notesSlide" Target="../notesSlides/notesSlide35.xml"/><Relationship Id="rId5" Type="http://schemas.openxmlformats.org/officeDocument/2006/relationships/tags" Target="../tags/tag136.xml"/><Relationship Id="rId15" Type="http://schemas.openxmlformats.org/officeDocument/2006/relationships/image" Target="../media/image40.jpeg"/><Relationship Id="rId10" Type="http://schemas.openxmlformats.org/officeDocument/2006/relationships/slideLayout" Target="../slideLayouts/slideLayout2.xml"/><Relationship Id="rId19" Type="http://schemas.openxmlformats.org/officeDocument/2006/relationships/hyperlink" Target="http://www.masexualite.ca/" TargetMode="Externa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image" Target="../media/image39.jpeg"/></Relationships>
</file>

<file path=ppt/slides/_rels/slide3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45.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44.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notesSlide" Target="../notesSlides/notesSlide36.xml"/><Relationship Id="rId5" Type="http://schemas.openxmlformats.org/officeDocument/2006/relationships/tags" Target="../tags/tag145.xml"/><Relationship Id="rId10" Type="http://schemas.openxmlformats.org/officeDocument/2006/relationships/slideLayout" Target="../slideLayouts/slideLayout2.xml"/><Relationship Id="rId4" Type="http://schemas.openxmlformats.org/officeDocument/2006/relationships/tags" Target="../tags/tag144.xml"/><Relationship Id="rId9" Type="http://schemas.openxmlformats.org/officeDocument/2006/relationships/tags" Target="../tags/tag149.xml"/></Relationships>
</file>

<file path=ppt/slides/_rels/slide3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46.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6.emf"/><Relationship Id="rId3" Type="http://schemas.openxmlformats.org/officeDocument/2006/relationships/tags" Target="../tags/tag14.xml"/><Relationship Id="rId21" Type="http://schemas.openxmlformats.org/officeDocument/2006/relationships/image" Target="../media/image9.jpe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5.emf"/><Relationship Id="rId2" Type="http://schemas.openxmlformats.org/officeDocument/2006/relationships/tags" Target="../tags/tag13.xml"/><Relationship Id="rId16" Type="http://schemas.openxmlformats.org/officeDocument/2006/relationships/notesSlide" Target="../notesSlides/notesSlide4.xml"/><Relationship Id="rId20" Type="http://schemas.openxmlformats.org/officeDocument/2006/relationships/image" Target="../media/image8.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slideLayout" Target="../slideLayouts/slideLayout12.xml"/><Relationship Id="rId10" Type="http://schemas.openxmlformats.org/officeDocument/2006/relationships/tags" Target="../tags/tag21.xml"/><Relationship Id="rId19" Type="http://schemas.openxmlformats.org/officeDocument/2006/relationships/image" Target="../media/image7.emf"/><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3.wmf"/><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1.png"/><Relationship Id="rId5" Type="http://schemas.openxmlformats.org/officeDocument/2006/relationships/tags" Target="../tags/tag30.xml"/><Relationship Id="rId10" Type="http://schemas.openxmlformats.org/officeDocument/2006/relationships/notesSlide" Target="../notesSlides/notesSlide5.xml"/><Relationship Id="rId4" Type="http://schemas.openxmlformats.org/officeDocument/2006/relationships/tags" Target="../tags/tag29.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6.xml"/><Relationship Id="rId7" Type="http://schemas.openxmlformats.org/officeDocument/2006/relationships/hyperlink" Target="http://sexe.centredessciencesdemontreal.com/moi.html"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2.xml"/><Relationship Id="rId7"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11.png"/><Relationship Id="rId5" Type="http://schemas.openxmlformats.org/officeDocument/2006/relationships/tags" Target="../tags/tag44.xml"/><Relationship Id="rId10" Type="http://schemas.openxmlformats.org/officeDocument/2006/relationships/image" Target="../media/image13.wmf"/><Relationship Id="rId4" Type="http://schemas.openxmlformats.org/officeDocument/2006/relationships/tags" Target="../tags/tag4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1"/>
            </p:custDataLst>
          </p:nvPr>
        </p:nvSpPr>
        <p:spPr>
          <a:xfrm>
            <a:off x="1403648" y="2132856"/>
            <a:ext cx="6010980" cy="1249525"/>
          </a:xfrm>
        </p:spPr>
        <p:txBody>
          <a:bodyPr>
            <a:normAutofit/>
          </a:bodyPr>
          <a:lstStyle/>
          <a:p>
            <a:r>
              <a:rPr lang="fr-CA" dirty="0" smtClean="0"/>
              <a:t>Le cas de Pierre-Jean et de Marie-Simone</a:t>
            </a:r>
            <a:endParaRPr lang="fr-CA" dirty="0"/>
          </a:p>
        </p:txBody>
      </p:sp>
      <p:pic>
        <p:nvPicPr>
          <p:cNvPr id="2050" name="Image 5" descr="C:\Documents and Settings\bosmar01\Local Settings\Temporary Internet Files\Content.IE5\2XFBOEYG\MP900448520[1].jpg"/>
          <p:cNvPicPr>
            <a:picLocks noChangeAspect="1" noChangeArrowheads="1"/>
          </p:cNvPicPr>
          <p:nvPr/>
        </p:nvPicPr>
        <p:blipFill>
          <a:blip r:embed="rId4" cstate="print">
            <a:extLst>
              <a:ext uri="{28A0092B-C50C-407E-A947-70E740481C1C}">
                <a14:useLocalDpi xmlns:a14="http://schemas.microsoft.com/office/drawing/2010/main" val="0"/>
              </a:ext>
            </a:extLst>
          </a:blip>
          <a:srcRect l="3500" t="3510" r="331" b="3510"/>
          <a:stretch>
            <a:fillRect/>
          </a:stretch>
        </p:blipFill>
        <p:spPr bwMode="auto">
          <a:xfrm rot="-196498">
            <a:off x="2389512" y="4011875"/>
            <a:ext cx="28114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4" descr="C:\Documents and Settings\bosmar01\Local Settings\Temporary Internet Files\Content.IE5\W5X1ZC10\MP9004484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3302">
            <a:off x="4600900" y="3553088"/>
            <a:ext cx="1827212"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77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11560" y="980728"/>
            <a:ext cx="7429858" cy="557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custDataLst>
              <p:tags r:id="rId2"/>
            </p:custDataLst>
          </p:nvPr>
        </p:nvSpPr>
        <p:spPr>
          <a:xfrm>
            <a:off x="179512" y="5954796"/>
            <a:ext cx="1352230" cy="276999"/>
          </a:xfrm>
          <a:prstGeom prst="rect">
            <a:avLst/>
          </a:prstGeom>
          <a:solidFill>
            <a:schemeClr val="bg1"/>
          </a:solidFill>
        </p:spPr>
        <p:txBody>
          <a:bodyPr wrap="none" rtlCol="0">
            <a:spAutoFit/>
          </a:bodyPr>
          <a:lstStyle/>
          <a:p>
            <a:r>
              <a:rPr lang="fr-CA" sz="1200" smtClean="0"/>
              <a:t>Source: wikipedia</a:t>
            </a:r>
            <a:endParaRPr lang="fr-CA" sz="1200"/>
          </a:p>
        </p:txBody>
      </p:sp>
      <p:sp>
        <p:nvSpPr>
          <p:cNvPr id="7" name="Titre 1"/>
          <p:cNvSpPr>
            <a:spLocks noGrp="1"/>
          </p:cNvSpPr>
          <p:nvPr>
            <p:ph type="title"/>
            <p:custDataLst>
              <p:tags r:id="rId3"/>
            </p:custDataLst>
          </p:nvPr>
        </p:nvSpPr>
        <p:spPr>
          <a:xfrm>
            <a:off x="0" y="422931"/>
            <a:ext cx="8229600" cy="578328"/>
          </a:xfrm>
        </p:spPr>
        <p:txBody>
          <a:bodyPr>
            <a:normAutofit fontScale="90000"/>
          </a:bodyPr>
          <a:lstStyle/>
          <a:p>
            <a:r>
              <a:rPr lang="fr-CA" sz="4000" dirty="0" smtClean="0"/>
              <a:t>Rappel : organes reproducteurs de l’homme</a:t>
            </a:r>
            <a:endParaRPr lang="fr-CA" sz="4000" dirty="0"/>
          </a:p>
        </p:txBody>
      </p:sp>
      <p:sp>
        <p:nvSpPr>
          <p:cNvPr id="2" name="Espace réservé du contenu 1"/>
          <p:cNvSpPr>
            <a:spLocks noGrp="1"/>
          </p:cNvSpPr>
          <p:nvPr>
            <p:ph idx="1"/>
          </p:nvPr>
        </p:nvSpPr>
        <p:spPr/>
        <p:txBody>
          <a:bodyPr/>
          <a:lstStyle/>
          <a:p>
            <a:endParaRPr lang="fr-CA"/>
          </a:p>
        </p:txBody>
      </p:sp>
    </p:spTree>
    <p:extLst>
      <p:ext uri="{BB962C8B-B14F-4D97-AF65-F5344CB8AC3E}">
        <p14:creationId xmlns:p14="http://schemas.microsoft.com/office/powerpoint/2010/main" val="2804377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custDataLst>
              <p:tags r:id="rId1"/>
            </p:custDataLst>
          </p:nvPr>
        </p:nvSpPr>
        <p:spPr>
          <a:xfrm>
            <a:off x="457200" y="704088"/>
            <a:ext cx="8229600" cy="1143000"/>
          </a:xfrm>
        </p:spPr>
        <p:txBody>
          <a:bodyPr>
            <a:normAutofit fontScale="90000"/>
          </a:bodyPr>
          <a:lstStyle/>
          <a:p>
            <a:pPr algn="r"/>
            <a:r>
              <a:rPr lang="fr-CA" smtClean="0"/>
              <a:t>L’érection</a:t>
            </a:r>
            <a:br>
              <a:rPr lang="fr-CA" smtClean="0"/>
            </a:br>
            <a:r>
              <a:rPr lang="fr-CA" smtClean="0"/>
              <a:t>en 3 temps</a:t>
            </a:r>
            <a:endParaRPr lang="fr-CA"/>
          </a:p>
        </p:txBody>
      </p:sp>
      <p:sp>
        <p:nvSpPr>
          <p:cNvPr id="2" name="ZoneTexte 1"/>
          <p:cNvSpPr txBox="1"/>
          <p:nvPr>
            <p:custDataLst>
              <p:tags r:id="rId2"/>
            </p:custDataLst>
          </p:nvPr>
        </p:nvSpPr>
        <p:spPr>
          <a:xfrm>
            <a:off x="1" y="4869160"/>
            <a:ext cx="9121974" cy="1938992"/>
          </a:xfrm>
          <a:prstGeom prst="rect">
            <a:avLst/>
          </a:prstGeom>
          <a:noFill/>
        </p:spPr>
        <p:txBody>
          <a:bodyPr wrap="square" rtlCol="0">
            <a:spAutoFit/>
          </a:bodyPr>
          <a:lstStyle/>
          <a:p>
            <a:pPr marL="261938" indent="-261938"/>
            <a:r>
              <a:rPr lang="fr-CA" sz="2400" dirty="0" smtClean="0"/>
              <a:t>1- Stimulation sexuelle : visuelle, tactile, olfactive, auditive ou imaginaire. Autre possibilité : réflexe.</a:t>
            </a:r>
          </a:p>
          <a:p>
            <a:r>
              <a:rPr lang="fr-CA" sz="2400" dirty="0" smtClean="0"/>
              <a:t>2- Apport de sang dans les artères du pénis.</a:t>
            </a:r>
          </a:p>
          <a:p>
            <a:pPr marL="261938" indent="-261938"/>
            <a:r>
              <a:rPr lang="fr-CA" sz="2400" dirty="0" smtClean="0"/>
              <a:t>3- Érection : allongement et raidissement facilitant l’introduction du sperme dans le vagin.</a:t>
            </a:r>
          </a:p>
        </p:txBody>
      </p:sp>
      <p:pic>
        <p:nvPicPr>
          <p:cNvPr id="4098"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0" y="476672"/>
            <a:ext cx="5629179" cy="440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custDataLst>
              <p:tags r:id="rId4"/>
            </p:custDataLst>
          </p:nvPr>
        </p:nvSpPr>
        <p:spPr>
          <a:xfrm>
            <a:off x="0" y="4603643"/>
            <a:ext cx="2408544" cy="276999"/>
          </a:xfrm>
          <a:prstGeom prst="rect">
            <a:avLst/>
          </a:prstGeom>
          <a:solidFill>
            <a:schemeClr val="bg1"/>
          </a:solidFill>
        </p:spPr>
        <p:txBody>
          <a:bodyPr wrap="none" rtlCol="0">
            <a:spAutoFit/>
          </a:bodyPr>
          <a:lstStyle/>
          <a:p>
            <a:r>
              <a:rPr lang="fr-CA" sz="1200" smtClean="0"/>
              <a:t>Source: </a:t>
            </a:r>
            <a:r>
              <a:rPr lang="fr-CA" sz="1200"/>
              <a:t>http://www.jpboseret.eu/</a:t>
            </a:r>
          </a:p>
        </p:txBody>
      </p:sp>
      <p:pic>
        <p:nvPicPr>
          <p:cNvPr id="4099" name="Picture 3"/>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4398228" y="2348880"/>
            <a:ext cx="4723747" cy="264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p:txBody>
          <a:bodyPr/>
          <a:lstStyle/>
          <a:p>
            <a:endParaRPr lang="fr-CA"/>
          </a:p>
        </p:txBody>
      </p:sp>
    </p:spTree>
    <p:extLst>
      <p:ext uri="{BB962C8B-B14F-4D97-AF65-F5344CB8AC3E}">
        <p14:creationId xmlns:p14="http://schemas.microsoft.com/office/powerpoint/2010/main" val="40151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mtClean="0"/>
              <a:t>Érection spontanée</a:t>
            </a:r>
            <a:endParaRPr lang="fr-CA"/>
          </a:p>
        </p:txBody>
      </p:sp>
      <p:sp>
        <p:nvSpPr>
          <p:cNvPr id="3" name="Espace réservé du contenu 2"/>
          <p:cNvSpPr>
            <a:spLocks noGrp="1"/>
          </p:cNvSpPr>
          <p:nvPr>
            <p:ph idx="1"/>
            <p:custDataLst>
              <p:tags r:id="rId2"/>
            </p:custDataLst>
          </p:nvPr>
        </p:nvSpPr>
        <p:spPr/>
        <p:txBody>
          <a:bodyPr/>
          <a:lstStyle/>
          <a:p>
            <a:r>
              <a:rPr lang="fr-CA" dirty="0" smtClean="0"/>
              <a:t>Involontaire</a:t>
            </a:r>
          </a:p>
          <a:p>
            <a:r>
              <a:rPr lang="fr-CA" dirty="0" smtClean="0"/>
              <a:t>Fréquente à l’adolescence</a:t>
            </a:r>
          </a:p>
          <a:p>
            <a:r>
              <a:rPr lang="fr-CA" dirty="0" smtClean="0"/>
              <a:t>Érection nocturnes et matinales</a:t>
            </a:r>
          </a:p>
          <a:p>
            <a:r>
              <a:rPr lang="fr-CA" dirty="0" smtClean="0"/>
              <a:t>Cause: système nerveux et hormonal</a:t>
            </a:r>
          </a:p>
          <a:p>
            <a:endParaRPr lang="fr-CA" dirty="0" smtClean="0"/>
          </a:p>
          <a:p>
            <a:endParaRPr lang="fr-CA" dirty="0"/>
          </a:p>
        </p:txBody>
      </p:sp>
    </p:spTree>
    <p:extLst>
      <p:ext uri="{BB962C8B-B14F-4D97-AF65-F5344CB8AC3E}">
        <p14:creationId xmlns:p14="http://schemas.microsoft.com/office/powerpoint/2010/main" val="154541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282" y="476672"/>
            <a:ext cx="9108718" cy="720080"/>
          </a:xfrm>
        </p:spPr>
        <p:txBody>
          <a:bodyPr>
            <a:normAutofit fontScale="90000"/>
          </a:bodyPr>
          <a:lstStyle/>
          <a:p>
            <a:pPr algn="ctr"/>
            <a:r>
              <a:rPr lang="fr-CA" smtClean="0">
                <a:solidFill>
                  <a:schemeClr val="tx1"/>
                </a:solidFill>
              </a:rPr>
              <a:t>Éjaculation: trajet du sperme</a:t>
            </a:r>
            <a:endParaRPr lang="fr-CA">
              <a:solidFill>
                <a:schemeClr val="tx1"/>
              </a:solidFill>
            </a:endParaRPr>
          </a:p>
        </p:txBody>
      </p:sp>
      <p:pic>
        <p:nvPicPr>
          <p:cNvPr id="1028" name="Picture 4" descr="http://u.jimdo.com/www43/o/s1ae71c9bb4431963/img/ic8b2c361d8666295/1367487963/std/appareil-reproducteur-de-l-homme-et-trajet-des-spermatozoides.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6839" y="1412776"/>
            <a:ext cx="9019764" cy="50059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3"/>
            </p:custDataLst>
          </p:nvPr>
        </p:nvSpPr>
        <p:spPr>
          <a:xfrm>
            <a:off x="16839" y="6394602"/>
            <a:ext cx="1958870" cy="276999"/>
          </a:xfrm>
          <a:prstGeom prst="rect">
            <a:avLst/>
          </a:prstGeom>
          <a:solidFill>
            <a:schemeClr val="bg1"/>
          </a:solidFill>
        </p:spPr>
        <p:txBody>
          <a:bodyPr wrap="none" rtlCol="0">
            <a:spAutoFit/>
          </a:bodyPr>
          <a:lstStyle/>
          <a:p>
            <a:r>
              <a:rPr lang="fr-CA" sz="1200" smtClean="0"/>
              <a:t>Source: clercsvt.jimdo.com</a:t>
            </a:r>
            <a:endParaRPr lang="fr-CA" sz="1200"/>
          </a:p>
        </p:txBody>
      </p:sp>
    </p:spTree>
    <p:extLst>
      <p:ext uri="{BB962C8B-B14F-4D97-AF65-F5344CB8AC3E}">
        <p14:creationId xmlns:p14="http://schemas.microsoft.com/office/powerpoint/2010/main" val="215814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848104"/>
            <a:ext cx="8686800" cy="708688"/>
          </a:xfrm>
        </p:spPr>
        <p:txBody>
          <a:bodyPr>
            <a:noAutofit/>
          </a:bodyPr>
          <a:lstStyle/>
          <a:p>
            <a:r>
              <a:rPr lang="fr-CA" sz="4000" dirty="0" smtClean="0"/>
              <a:t>Rappel: le gamète mâle (spermatozoïde)</a:t>
            </a:r>
            <a:endParaRPr lang="fr-CA" sz="4000" dirty="0"/>
          </a:p>
        </p:txBody>
      </p:sp>
      <p:sp>
        <p:nvSpPr>
          <p:cNvPr id="3" name="Espace réservé du contenu 2"/>
          <p:cNvSpPr>
            <a:spLocks noGrp="1"/>
          </p:cNvSpPr>
          <p:nvPr>
            <p:ph idx="1"/>
            <p:custDataLst>
              <p:tags r:id="rId2"/>
            </p:custDataLst>
          </p:nvPr>
        </p:nvSpPr>
        <p:spPr/>
        <p:txBody>
          <a:bodyPr/>
          <a:lstStyle/>
          <a:p>
            <a:endParaRPr lang="fr-CA" dirty="0"/>
          </a:p>
        </p:txBody>
      </p:sp>
      <p:pic>
        <p:nvPicPr>
          <p:cNvPr id="2050" name="Picture 2" descr="http://alloprof.biz/ImagesDesFiches/bv3/s1309i1.jpg"/>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220072" y="2078301"/>
            <a:ext cx="372427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lloprof.biz/ImagesDesFiches/bv3/s1309i2.png"/>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0" y="1914433"/>
            <a:ext cx="4932040" cy="142593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5"/>
            </p:custDataLst>
          </p:nvPr>
        </p:nvSpPr>
        <p:spPr>
          <a:xfrm>
            <a:off x="0" y="3357876"/>
            <a:ext cx="1352230" cy="276999"/>
          </a:xfrm>
          <a:prstGeom prst="rect">
            <a:avLst/>
          </a:prstGeom>
          <a:solidFill>
            <a:schemeClr val="bg1"/>
          </a:solidFill>
        </p:spPr>
        <p:txBody>
          <a:bodyPr wrap="none" rtlCol="0">
            <a:spAutoFit/>
          </a:bodyPr>
          <a:lstStyle/>
          <a:p>
            <a:r>
              <a:rPr lang="fr-CA" sz="1200" smtClean="0"/>
              <a:t>Source: wikipedia</a:t>
            </a:r>
            <a:endParaRPr lang="fr-CA" sz="1200"/>
          </a:p>
        </p:txBody>
      </p:sp>
      <p:sp>
        <p:nvSpPr>
          <p:cNvPr id="8" name="ZoneTexte 7"/>
          <p:cNvSpPr txBox="1"/>
          <p:nvPr>
            <p:custDataLst>
              <p:tags r:id="rId6"/>
            </p:custDataLst>
          </p:nvPr>
        </p:nvSpPr>
        <p:spPr>
          <a:xfrm>
            <a:off x="5220072" y="4714111"/>
            <a:ext cx="1352230" cy="276999"/>
          </a:xfrm>
          <a:prstGeom prst="rect">
            <a:avLst/>
          </a:prstGeom>
          <a:solidFill>
            <a:schemeClr val="bg1"/>
          </a:solidFill>
        </p:spPr>
        <p:txBody>
          <a:bodyPr wrap="none" rtlCol="0">
            <a:spAutoFit/>
          </a:bodyPr>
          <a:lstStyle/>
          <a:p>
            <a:r>
              <a:rPr lang="fr-CA" sz="1200" smtClean="0"/>
              <a:t>Source: wikipedia</a:t>
            </a:r>
            <a:endParaRPr lang="fr-CA" sz="1200"/>
          </a:p>
        </p:txBody>
      </p:sp>
    </p:spTree>
    <p:extLst>
      <p:ext uri="{BB962C8B-B14F-4D97-AF65-F5344CB8AC3E}">
        <p14:creationId xmlns:p14="http://schemas.microsoft.com/office/powerpoint/2010/main" val="3263985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57200" y="1340768"/>
            <a:ext cx="8229600" cy="4983832"/>
          </a:xfrm>
        </p:spPr>
        <p:txBody>
          <a:bodyPr/>
          <a:lstStyle/>
          <a:p>
            <a:endParaRPr lang="fr-CA" dirty="0" smtClean="0"/>
          </a:p>
          <a:p>
            <a:r>
              <a:rPr lang="fr-CA" dirty="0" smtClean="0"/>
              <a:t>Expulser le sperme vers l’extérieur du corps en vue de la fécondation de l’ovule.</a:t>
            </a:r>
            <a:endParaRPr lang="fr-CA" dirty="0"/>
          </a:p>
        </p:txBody>
      </p:sp>
      <p:sp>
        <p:nvSpPr>
          <p:cNvPr id="5" name="Titre 1"/>
          <p:cNvSpPr txBox="1">
            <a:spLocks/>
          </p:cNvSpPr>
          <p:nvPr>
            <p:custDataLst>
              <p:tags r:id="rId2"/>
            </p:custDataLst>
          </p:nvPr>
        </p:nvSpPr>
        <p:spPr>
          <a:xfrm>
            <a:off x="-214" y="764704"/>
            <a:ext cx="9108718" cy="720080"/>
          </a:xfrm>
          <a:prstGeom prst="rect">
            <a:avLst/>
          </a:prstGeom>
        </p:spPr>
        <p:txBody>
          <a:bodyPr vert="horz" lIns="0" rIns="0" bIns="0" anchor="b">
            <a:normAutofit fontScale="8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CA" dirty="0" smtClean="0">
                <a:solidFill>
                  <a:schemeClr val="tx1"/>
                </a:solidFill>
              </a:rPr>
              <a:t>Éjaculation: fonction dans la reproduction</a:t>
            </a:r>
            <a:endParaRPr lang="fr-CA" dirty="0">
              <a:solidFill>
                <a:schemeClr val="tx1"/>
              </a:solidFill>
            </a:endParaRPr>
          </a:p>
        </p:txBody>
      </p:sp>
    </p:spTree>
    <p:extLst>
      <p:ext uri="{BB962C8B-B14F-4D97-AF65-F5344CB8AC3E}">
        <p14:creationId xmlns:p14="http://schemas.microsoft.com/office/powerpoint/2010/main" val="187905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mtClean="0"/>
              <a:t>Éjaculation nocturne</a:t>
            </a:r>
            <a:endParaRPr lang="fr-CA"/>
          </a:p>
        </p:txBody>
      </p:sp>
      <p:sp>
        <p:nvSpPr>
          <p:cNvPr id="3" name="Espace réservé du contenu 2"/>
          <p:cNvSpPr>
            <a:spLocks noGrp="1"/>
          </p:cNvSpPr>
          <p:nvPr>
            <p:ph idx="1"/>
            <p:custDataLst>
              <p:tags r:id="rId2"/>
            </p:custDataLst>
          </p:nvPr>
        </p:nvSpPr>
        <p:spPr/>
        <p:txBody>
          <a:bodyPr/>
          <a:lstStyle/>
          <a:p>
            <a:r>
              <a:rPr lang="fr-CA" dirty="0" smtClean="0"/>
              <a:t>Même phénomène qu’en plein jour</a:t>
            </a:r>
          </a:p>
          <a:p>
            <a:r>
              <a:rPr lang="fr-CA" dirty="0" smtClean="0"/>
              <a:t>La source de la stimulation peut être le rêve érotique</a:t>
            </a:r>
          </a:p>
          <a:p>
            <a:r>
              <a:rPr lang="fr-CA" dirty="0" smtClean="0"/>
              <a:t>Cause: système nerveux et hormonal</a:t>
            </a:r>
            <a:endParaRPr lang="fr-CA" dirty="0"/>
          </a:p>
        </p:txBody>
      </p:sp>
    </p:spTree>
    <p:extLst>
      <p:ext uri="{BB962C8B-B14F-4D97-AF65-F5344CB8AC3E}">
        <p14:creationId xmlns:p14="http://schemas.microsoft.com/office/powerpoint/2010/main" val="376988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a:xfrm>
            <a:off x="467905" y="329905"/>
            <a:ext cx="8229600" cy="1143000"/>
          </a:xfrm>
        </p:spPr>
        <p:txBody>
          <a:bodyPr/>
          <a:lstStyle/>
          <a:p>
            <a:r>
              <a:rPr lang="fr-CA" dirty="0" smtClean="0"/>
              <a:t>Retour</a:t>
            </a:r>
            <a:endParaRPr lang="fr-CA" dirty="0"/>
          </a:p>
        </p:txBody>
      </p:sp>
      <p:sp>
        <p:nvSpPr>
          <p:cNvPr id="7" name="Espace réservé du contenu 2"/>
          <p:cNvSpPr txBox="1">
            <a:spLocks/>
          </p:cNvSpPr>
          <p:nvPr>
            <p:custDataLst>
              <p:tags r:id="rId2"/>
            </p:custDataLst>
          </p:nvPr>
        </p:nvSpPr>
        <p:spPr>
          <a:xfrm>
            <a:off x="472413" y="1932280"/>
            <a:ext cx="8229600" cy="1421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smtClean="0"/>
              <a:t>« Quelle serait votre réaction si votre ami avait une éjaculation nocture chez vous? Comment feriez-vous pour dédramatiser la situation?»</a:t>
            </a:r>
          </a:p>
        </p:txBody>
      </p:sp>
      <p:sp>
        <p:nvSpPr>
          <p:cNvPr id="8" name="Espace réservé du contenu 2"/>
          <p:cNvSpPr txBox="1">
            <a:spLocks/>
          </p:cNvSpPr>
          <p:nvPr>
            <p:custDataLst>
              <p:tags r:id="rId3"/>
            </p:custDataLst>
          </p:nvPr>
        </p:nvSpPr>
        <p:spPr>
          <a:xfrm>
            <a:off x="453819" y="3350592"/>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smtClean="0"/>
              <a:t>« Si l’éjaculation est l’indicateur de la fertilité de l’homme, quel est l’équivalent chez la femme? »</a:t>
            </a:r>
          </a:p>
        </p:txBody>
      </p:sp>
      <p:sp>
        <p:nvSpPr>
          <p:cNvPr id="9" name="Espace réservé du contenu 2"/>
          <p:cNvSpPr txBox="1">
            <a:spLocks/>
          </p:cNvSpPr>
          <p:nvPr>
            <p:custDataLst>
              <p:tags r:id="rId4"/>
            </p:custDataLst>
          </p:nvPr>
        </p:nvSpPr>
        <p:spPr>
          <a:xfrm>
            <a:off x="453819" y="5301208"/>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 Quelle partie de la démarche d’étude de cas a posé le plus de problèmes? Qu’avez-vous fait? »</a:t>
            </a:r>
          </a:p>
        </p:txBody>
      </p:sp>
      <p:sp>
        <p:nvSpPr>
          <p:cNvPr id="10" name="Espace réservé du contenu 2"/>
          <p:cNvSpPr txBox="1">
            <a:spLocks/>
          </p:cNvSpPr>
          <p:nvPr>
            <p:custDataLst>
              <p:tags r:id="rId5"/>
            </p:custDataLst>
          </p:nvPr>
        </p:nvSpPr>
        <p:spPr>
          <a:xfrm>
            <a:off x="457200" y="4282143"/>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 Est-ce qu’il y a d’autres situations gênantes normales vécues lors de la puberté? »</a:t>
            </a:r>
          </a:p>
        </p:txBody>
      </p:sp>
    </p:spTree>
    <p:extLst>
      <p:ext uri="{BB962C8B-B14F-4D97-AF65-F5344CB8AC3E}">
        <p14:creationId xmlns:p14="http://schemas.microsoft.com/office/powerpoint/2010/main" val="17248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fr-CA" sz="6600" dirty="0" smtClean="0"/>
              <a:t>Réalisation</a:t>
            </a:r>
            <a:endParaRPr lang="fr-CA" dirty="0"/>
          </a:p>
        </p:txBody>
      </p:sp>
      <p:sp>
        <p:nvSpPr>
          <p:cNvPr id="8" name="Espace réservé du texte 7"/>
          <p:cNvSpPr>
            <a:spLocks noGrp="1"/>
          </p:cNvSpPr>
          <p:nvPr>
            <p:ph type="body" idx="1"/>
            <p:custDataLst>
              <p:tags r:id="rId2"/>
            </p:custDataLst>
          </p:nvPr>
        </p:nvSpPr>
        <p:spPr/>
        <p:txBody>
          <a:bodyPr>
            <a:normAutofit fontScale="92500"/>
          </a:bodyPr>
          <a:lstStyle/>
          <a:p>
            <a:pPr algn="ctr"/>
            <a:r>
              <a:rPr lang="fr-CA" sz="6000" dirty="0" smtClean="0"/>
              <a:t>Le cas de Marie-Simone</a:t>
            </a:r>
            <a:endParaRPr lang="fr-CA" sz="6000" dirty="0"/>
          </a:p>
        </p:txBody>
      </p:sp>
      <p:pic>
        <p:nvPicPr>
          <p:cNvPr id="5122" name="Image 4" descr="C:\Documents and Settings\bosmar01\Local Settings\Temporary Internet Files\Content.IE5\W5X1ZC10\MP9004484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3861048"/>
            <a:ext cx="153692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43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11560" y="836712"/>
            <a:ext cx="7863968" cy="5622737"/>
          </a:xfrm>
        </p:spPr>
      </p:pic>
      <p:sp>
        <p:nvSpPr>
          <p:cNvPr id="5" name="Titre 1"/>
          <p:cNvSpPr txBox="1">
            <a:spLocks/>
          </p:cNvSpPr>
          <p:nvPr>
            <p:custDataLst>
              <p:tags r:id="rId2"/>
            </p:custDataLst>
          </p:nvPr>
        </p:nvSpPr>
        <p:spPr>
          <a:xfrm>
            <a:off x="395536" y="354551"/>
            <a:ext cx="8229600" cy="578328"/>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z="4000" smtClean="0"/>
              <a:t>Rappel: organes reproducteurs de la femme</a:t>
            </a:r>
            <a:endParaRPr lang="fr-CA" sz="4000"/>
          </a:p>
        </p:txBody>
      </p:sp>
    </p:spTree>
    <p:extLst>
      <p:ext uri="{BB962C8B-B14F-4D97-AF65-F5344CB8AC3E}">
        <p14:creationId xmlns:p14="http://schemas.microsoft.com/office/powerpoint/2010/main" val="275799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smtClean="0"/>
              <a:t>Préparation</a:t>
            </a:r>
            <a:endParaRPr lang="fr-CA"/>
          </a:p>
        </p:txBody>
      </p:sp>
      <p:sp>
        <p:nvSpPr>
          <p:cNvPr id="5" name="Espace réservé du texte 4"/>
          <p:cNvSpPr>
            <a:spLocks noGrp="1"/>
          </p:cNvSpPr>
          <p:nvPr>
            <p:ph type="body" idx="1"/>
            <p:custDataLst>
              <p:tags r:id="rId2"/>
            </p:custDataLst>
          </p:nvPr>
        </p:nvSpPr>
        <p:spPr/>
        <p:txBody>
          <a:bodyPr/>
          <a:lstStyle/>
          <a:p>
            <a:endParaRPr lang="fr-CA"/>
          </a:p>
        </p:txBody>
      </p:sp>
    </p:spTree>
    <p:extLst>
      <p:ext uri="{BB962C8B-B14F-4D97-AF65-F5344CB8AC3E}">
        <p14:creationId xmlns:p14="http://schemas.microsoft.com/office/powerpoint/2010/main" val="3895944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467544" y="867265"/>
            <a:ext cx="8496944" cy="578328"/>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z="4000" smtClean="0"/>
              <a:t>Rappel: le gamète de la femme (ovule)</a:t>
            </a:r>
            <a:endParaRPr lang="fr-CA" sz="4000"/>
          </a:p>
        </p:txBody>
      </p:sp>
      <p:pic>
        <p:nvPicPr>
          <p:cNvPr id="13314" name="Picture 2" descr="http://alloprof.biz/ImagesDesFiches/bv3/s1309i3.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03648" y="16288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p:cNvSpPr>
            <a:spLocks noGrp="1"/>
          </p:cNvSpPr>
          <p:nvPr>
            <p:ph idx="1"/>
          </p:nvPr>
        </p:nvSpPr>
        <p:spPr/>
        <p:txBody>
          <a:bodyPr/>
          <a:lstStyle/>
          <a:p>
            <a:endParaRPr lang="fr-CA"/>
          </a:p>
        </p:txBody>
      </p:sp>
    </p:spTree>
    <p:extLst>
      <p:ext uri="{BB962C8B-B14F-4D97-AF65-F5344CB8AC3E}">
        <p14:creationId xmlns:p14="http://schemas.microsoft.com/office/powerpoint/2010/main" val="4055821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539552" y="260648"/>
            <a:ext cx="8229600" cy="86409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dirty="0" smtClean="0"/>
              <a:t>L’ovogenèse</a:t>
            </a:r>
            <a:endParaRPr lang="fr-CA" dirty="0"/>
          </a:p>
        </p:txBody>
      </p:sp>
      <p:sp>
        <p:nvSpPr>
          <p:cNvPr id="5" name="ZoneTexte 4"/>
          <p:cNvSpPr txBox="1"/>
          <p:nvPr>
            <p:custDataLst>
              <p:tags r:id="rId2"/>
            </p:custDataLst>
          </p:nvPr>
        </p:nvSpPr>
        <p:spPr>
          <a:xfrm>
            <a:off x="251520" y="6402233"/>
            <a:ext cx="3775393" cy="246221"/>
          </a:xfrm>
          <a:prstGeom prst="rect">
            <a:avLst/>
          </a:prstGeom>
          <a:noFill/>
        </p:spPr>
        <p:txBody>
          <a:bodyPr wrap="none" rtlCol="0">
            <a:spAutoFit/>
          </a:bodyPr>
          <a:lstStyle/>
          <a:p>
            <a:r>
              <a:rPr lang="fr-CA" sz="1000" smtClean="0"/>
              <a:t>Source: </a:t>
            </a:r>
            <a:r>
              <a:rPr lang="fr-CA" sz="1000"/>
              <a:t>http://www.jpboseret.eu/index.php?page=gametogenese</a:t>
            </a:r>
            <a:endParaRPr lang="fr-CA"/>
          </a:p>
        </p:txBody>
      </p:sp>
      <p:grpSp>
        <p:nvGrpSpPr>
          <p:cNvPr id="11" name="Groupe 10"/>
          <p:cNvGrpSpPr/>
          <p:nvPr>
            <p:custDataLst>
              <p:tags r:id="rId3"/>
            </p:custDataLst>
          </p:nvPr>
        </p:nvGrpSpPr>
        <p:grpSpPr>
          <a:xfrm>
            <a:off x="0" y="1268760"/>
            <a:ext cx="9264512" cy="5904656"/>
            <a:chOff x="0" y="1268760"/>
            <a:chExt cx="9264512" cy="5904656"/>
          </a:xfrm>
        </p:grpSpPr>
        <p:pic>
          <p:nvPicPr>
            <p:cNvPr id="10" name="Picture 2" descr="http://www.jpboseret.eu/uploads/ovogene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68760"/>
              <a:ext cx="9264512" cy="590465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79512" y="1484784"/>
              <a:ext cx="576064" cy="646331"/>
            </a:xfrm>
            <a:prstGeom prst="rect">
              <a:avLst/>
            </a:prstGeom>
            <a:solidFill>
              <a:schemeClr val="bg1"/>
            </a:solidFill>
          </p:spPr>
          <p:txBody>
            <a:bodyPr wrap="square" rtlCol="0">
              <a:spAutoFit/>
            </a:bodyPr>
            <a:lstStyle/>
            <a:p>
              <a:r>
                <a:rPr lang="fr-CA" smtClean="0"/>
                <a:t>     </a:t>
              </a:r>
            </a:p>
            <a:p>
              <a:endParaRPr lang="fr-CA"/>
            </a:p>
          </p:txBody>
        </p:sp>
      </p:grpSp>
    </p:spTree>
    <p:extLst>
      <p:ext uri="{BB962C8B-B14F-4D97-AF65-F5344CB8AC3E}">
        <p14:creationId xmlns:p14="http://schemas.microsoft.com/office/powerpoint/2010/main" val="418879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1026" name="Picture 2" descr="http://alloprof.biz/ImagesDesFiches/bv3/s1318i1.pn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514772"/>
            <a:ext cx="9144000" cy="636137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4"/>
            </p:custDataLst>
          </p:nvPr>
        </p:nvSpPr>
        <p:spPr>
          <a:xfrm>
            <a:off x="395536" y="6525344"/>
            <a:ext cx="1167307" cy="246221"/>
          </a:xfrm>
          <a:prstGeom prst="rect">
            <a:avLst/>
          </a:prstGeom>
          <a:noFill/>
        </p:spPr>
        <p:txBody>
          <a:bodyPr wrap="none" rtlCol="0">
            <a:spAutoFit/>
          </a:bodyPr>
          <a:lstStyle/>
          <a:p>
            <a:r>
              <a:rPr lang="fr-CA" sz="1000" smtClean="0"/>
              <a:t>Source: wikipedia</a:t>
            </a:r>
            <a:endParaRPr lang="fr-CA"/>
          </a:p>
        </p:txBody>
      </p:sp>
      <p:sp>
        <p:nvSpPr>
          <p:cNvPr id="7" name="Titre 1"/>
          <p:cNvSpPr txBox="1">
            <a:spLocks/>
          </p:cNvSpPr>
          <p:nvPr>
            <p:custDataLst>
              <p:tags r:id="rId5"/>
            </p:custDataLst>
          </p:nvPr>
        </p:nvSpPr>
        <p:spPr>
          <a:xfrm>
            <a:off x="302840" y="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dirty="0" smtClean="0"/>
              <a:t>Le cycle ovarien</a:t>
            </a:r>
            <a:endParaRPr lang="fr-CA" dirty="0"/>
          </a:p>
        </p:txBody>
      </p:sp>
      <p:sp>
        <p:nvSpPr>
          <p:cNvPr id="4" name="ZoneTexte 3"/>
          <p:cNvSpPr txBox="1"/>
          <p:nvPr>
            <p:custDataLst>
              <p:tags r:id="rId6"/>
            </p:custDataLst>
          </p:nvPr>
        </p:nvSpPr>
        <p:spPr>
          <a:xfrm>
            <a:off x="4103948" y="4539801"/>
            <a:ext cx="936104" cy="369332"/>
          </a:xfrm>
          <a:prstGeom prst="rect">
            <a:avLst/>
          </a:prstGeom>
          <a:noFill/>
        </p:spPr>
        <p:txBody>
          <a:bodyPr wrap="square" rtlCol="0">
            <a:spAutoFit/>
          </a:bodyPr>
          <a:lstStyle/>
          <a:p>
            <a:r>
              <a:rPr lang="fr-CA" smtClean="0"/>
              <a:t>Ovaire</a:t>
            </a:r>
            <a:endParaRPr lang="fr-CA"/>
          </a:p>
        </p:txBody>
      </p:sp>
      <p:sp>
        <p:nvSpPr>
          <p:cNvPr id="9" name="ZoneTexte 8"/>
          <p:cNvSpPr txBox="1"/>
          <p:nvPr>
            <p:custDataLst>
              <p:tags r:id="rId7"/>
            </p:custDataLst>
          </p:nvPr>
        </p:nvSpPr>
        <p:spPr>
          <a:xfrm>
            <a:off x="8100392" y="1988840"/>
            <a:ext cx="1043608" cy="923330"/>
          </a:xfrm>
          <a:prstGeom prst="rect">
            <a:avLst/>
          </a:prstGeom>
          <a:noFill/>
        </p:spPr>
        <p:txBody>
          <a:bodyPr wrap="square" rtlCol="0">
            <a:spAutoFit/>
          </a:bodyPr>
          <a:lstStyle/>
          <a:p>
            <a:r>
              <a:rPr lang="fr-CA" smtClean="0"/>
              <a:t>Trompe</a:t>
            </a:r>
          </a:p>
          <a:p>
            <a:pPr algn="ctr"/>
            <a:r>
              <a:rPr lang="fr-CA"/>
              <a:t>d</a:t>
            </a:r>
            <a:r>
              <a:rPr lang="fr-CA" smtClean="0"/>
              <a:t>e Fallope</a:t>
            </a:r>
            <a:endParaRPr lang="fr-CA"/>
          </a:p>
        </p:txBody>
      </p:sp>
    </p:spTree>
    <p:extLst>
      <p:ext uri="{BB962C8B-B14F-4D97-AF65-F5344CB8AC3E}">
        <p14:creationId xmlns:p14="http://schemas.microsoft.com/office/powerpoint/2010/main" val="1970573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mtClean="0"/>
              <a:t>Le cycle ovarien</a:t>
            </a:r>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2050"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95516" y="2636912"/>
            <a:ext cx="84249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custDataLst>
              <p:tags r:id="rId4"/>
            </p:custDataLst>
          </p:nvPr>
        </p:nvSpPr>
        <p:spPr>
          <a:xfrm>
            <a:off x="539552" y="6063099"/>
            <a:ext cx="1372492" cy="246221"/>
          </a:xfrm>
          <a:prstGeom prst="rect">
            <a:avLst/>
          </a:prstGeom>
          <a:noFill/>
        </p:spPr>
        <p:txBody>
          <a:bodyPr wrap="none" rtlCol="0">
            <a:spAutoFit/>
          </a:bodyPr>
          <a:lstStyle/>
          <a:p>
            <a:r>
              <a:rPr lang="fr-CA" sz="1000" dirty="0" smtClean="0"/>
              <a:t>Source: alloprof.qc.ca</a:t>
            </a:r>
            <a:endParaRPr lang="fr-CA" dirty="0"/>
          </a:p>
        </p:txBody>
      </p:sp>
    </p:spTree>
    <p:extLst>
      <p:ext uri="{BB962C8B-B14F-4D97-AF65-F5344CB8AC3E}">
        <p14:creationId xmlns:p14="http://schemas.microsoft.com/office/powerpoint/2010/main" val="2394285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mtClean="0"/>
              <a:t>Le cycle ovarien</a:t>
            </a:r>
            <a:endParaRPr lang="fr-CA"/>
          </a:p>
        </p:txBody>
      </p:sp>
      <p:sp>
        <p:nvSpPr>
          <p:cNvPr id="3" name="Espace réservé du contenu 2"/>
          <p:cNvSpPr>
            <a:spLocks noGrp="1"/>
          </p:cNvSpPr>
          <p:nvPr>
            <p:ph idx="1"/>
            <p:custDataLst>
              <p:tags r:id="rId2"/>
            </p:custDataLst>
          </p:nvPr>
        </p:nvSpPr>
        <p:spPr/>
        <p:txBody>
          <a:bodyPr/>
          <a:lstStyle/>
          <a:p>
            <a:endParaRPr lang="fr-CA" dirty="0"/>
          </a:p>
        </p:txBody>
      </p:sp>
      <p:grpSp>
        <p:nvGrpSpPr>
          <p:cNvPr id="5" name="Groupe 4"/>
          <p:cNvGrpSpPr/>
          <p:nvPr>
            <p:custDataLst>
              <p:tags r:id="rId3"/>
            </p:custDataLst>
          </p:nvPr>
        </p:nvGrpSpPr>
        <p:grpSpPr>
          <a:xfrm>
            <a:off x="0" y="2042078"/>
            <a:ext cx="8999982" cy="4051403"/>
            <a:chOff x="530171" y="2060848"/>
            <a:chExt cx="9072273" cy="4051403"/>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171" y="2060848"/>
              <a:ext cx="9036496" cy="405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768214" y="4067780"/>
              <a:ext cx="834230" cy="369332"/>
            </a:xfrm>
            <a:prstGeom prst="rect">
              <a:avLst/>
            </a:prstGeom>
            <a:solidFill>
              <a:schemeClr val="bg1"/>
            </a:solidFill>
          </p:spPr>
          <p:txBody>
            <a:bodyPr wrap="square" rtlCol="0">
              <a:spAutoFit/>
            </a:bodyPr>
            <a:lstStyle/>
            <a:p>
              <a:endParaRPr lang="fr-CA" dirty="0">
                <a:solidFill>
                  <a:schemeClr val="bg1">
                    <a:lumMod val="50000"/>
                  </a:schemeClr>
                </a:solidFill>
              </a:endParaRPr>
            </a:p>
          </p:txBody>
        </p:sp>
      </p:grpSp>
      <p:sp>
        <p:nvSpPr>
          <p:cNvPr id="6" name="ZoneTexte 5"/>
          <p:cNvSpPr txBox="1"/>
          <p:nvPr>
            <p:custDataLst>
              <p:tags r:id="rId4"/>
            </p:custDataLst>
          </p:nvPr>
        </p:nvSpPr>
        <p:spPr>
          <a:xfrm>
            <a:off x="463204" y="6114201"/>
            <a:ext cx="1372492" cy="246221"/>
          </a:xfrm>
          <a:prstGeom prst="rect">
            <a:avLst/>
          </a:prstGeom>
          <a:noFill/>
        </p:spPr>
        <p:txBody>
          <a:bodyPr wrap="none" rtlCol="0">
            <a:spAutoFit/>
          </a:bodyPr>
          <a:lstStyle/>
          <a:p>
            <a:r>
              <a:rPr lang="fr-CA" sz="1000" dirty="0" smtClean="0"/>
              <a:t>Source: alloprof.qc.ca</a:t>
            </a:r>
            <a:endParaRPr lang="fr-CA" dirty="0"/>
          </a:p>
        </p:txBody>
      </p:sp>
    </p:spTree>
    <p:extLst>
      <p:ext uri="{BB962C8B-B14F-4D97-AF65-F5344CB8AC3E}">
        <p14:creationId xmlns:p14="http://schemas.microsoft.com/office/powerpoint/2010/main" val="1644248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mtClean="0"/>
              <a:t>Le cycle menstruel</a:t>
            </a:r>
            <a:endParaRPr lang="fr-CA"/>
          </a:p>
        </p:txBody>
      </p:sp>
      <p:pic>
        <p:nvPicPr>
          <p:cNvPr id="4098" name="Picture 2" descr="http://alloprof.biz/ImagesDesFiches/bv3/s1319i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324150" y="1916831"/>
            <a:ext cx="5128170" cy="488752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3"/>
            </p:custDataLst>
          </p:nvPr>
        </p:nvSpPr>
        <p:spPr>
          <a:xfrm>
            <a:off x="827584" y="6483533"/>
            <a:ext cx="1167307" cy="246221"/>
          </a:xfrm>
          <a:prstGeom prst="rect">
            <a:avLst/>
          </a:prstGeom>
          <a:noFill/>
        </p:spPr>
        <p:txBody>
          <a:bodyPr wrap="none" rtlCol="0">
            <a:spAutoFit/>
          </a:bodyPr>
          <a:lstStyle/>
          <a:p>
            <a:r>
              <a:rPr lang="fr-CA" sz="1000" smtClean="0"/>
              <a:t>Source: wikipedia</a:t>
            </a:r>
            <a:endParaRPr lang="fr-CA"/>
          </a:p>
        </p:txBody>
      </p:sp>
    </p:spTree>
    <p:extLst>
      <p:ext uri="{BB962C8B-B14F-4D97-AF65-F5344CB8AC3E}">
        <p14:creationId xmlns:p14="http://schemas.microsoft.com/office/powerpoint/2010/main" val="2465010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08720"/>
            <a:ext cx="8229600" cy="794352"/>
          </a:xfrm>
        </p:spPr>
        <p:txBody>
          <a:bodyPr>
            <a:normAutofit fontScale="90000"/>
          </a:bodyPr>
          <a:lstStyle/>
          <a:p>
            <a:r>
              <a:rPr lang="fr-CA" dirty="0" smtClean="0"/>
              <a:t>Le cycle menstruel</a:t>
            </a:r>
            <a:endParaRPr lang="fr-CA" dirty="0"/>
          </a:p>
        </p:txBody>
      </p:sp>
      <p:sp>
        <p:nvSpPr>
          <p:cNvPr id="3" name="Espace réservé du contenu 2"/>
          <p:cNvSpPr>
            <a:spLocks noGrp="1"/>
          </p:cNvSpPr>
          <p:nvPr>
            <p:ph idx="1"/>
            <p:custDataLst>
              <p:tags r:id="rId2"/>
            </p:custDataLst>
          </p:nvPr>
        </p:nvSpPr>
        <p:spPr/>
        <p:txBody>
          <a:bodyPr/>
          <a:lstStyle/>
          <a:p>
            <a:endParaRPr lang="fr-CA"/>
          </a:p>
        </p:txBody>
      </p:sp>
      <p:pic>
        <p:nvPicPr>
          <p:cNvPr id="5123"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95536" y="1700808"/>
            <a:ext cx="8524641"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custDataLst>
              <p:tags r:id="rId4"/>
            </p:custDataLst>
          </p:nvPr>
        </p:nvSpPr>
        <p:spPr>
          <a:xfrm>
            <a:off x="7308304" y="6453336"/>
            <a:ext cx="1372492" cy="246221"/>
          </a:xfrm>
          <a:prstGeom prst="rect">
            <a:avLst/>
          </a:prstGeom>
          <a:noFill/>
        </p:spPr>
        <p:txBody>
          <a:bodyPr wrap="none" rtlCol="0">
            <a:spAutoFit/>
          </a:bodyPr>
          <a:lstStyle/>
          <a:p>
            <a:r>
              <a:rPr lang="fr-CA" sz="1000" dirty="0" smtClean="0"/>
              <a:t>Source: alloprof.qc.ca</a:t>
            </a:r>
            <a:endParaRPr lang="fr-CA" dirty="0"/>
          </a:p>
        </p:txBody>
      </p:sp>
      <p:sp>
        <p:nvSpPr>
          <p:cNvPr id="8" name="ZoneTexte 7"/>
          <p:cNvSpPr txBox="1"/>
          <p:nvPr>
            <p:custDataLst>
              <p:tags r:id="rId5"/>
            </p:custDataLst>
          </p:nvPr>
        </p:nvSpPr>
        <p:spPr>
          <a:xfrm>
            <a:off x="8172398" y="4653136"/>
            <a:ext cx="827583" cy="369332"/>
          </a:xfrm>
          <a:prstGeom prst="rect">
            <a:avLst/>
          </a:prstGeom>
          <a:solidFill>
            <a:schemeClr val="bg1"/>
          </a:solidFill>
        </p:spPr>
        <p:txBody>
          <a:bodyPr wrap="square" rtlCol="0">
            <a:spAutoFit/>
          </a:bodyPr>
          <a:lstStyle/>
          <a:p>
            <a:endParaRPr lang="fr-CA" dirty="0">
              <a:solidFill>
                <a:schemeClr val="bg1">
                  <a:lumMod val="50000"/>
                </a:schemeClr>
              </a:solidFill>
            </a:endParaRPr>
          </a:p>
        </p:txBody>
      </p:sp>
    </p:spTree>
    <p:extLst>
      <p:ext uri="{BB962C8B-B14F-4D97-AF65-F5344CB8AC3E}">
        <p14:creationId xmlns:p14="http://schemas.microsoft.com/office/powerpoint/2010/main" val="68621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5" name="ZoneTexte 4"/>
          <p:cNvSpPr txBox="1"/>
          <p:nvPr>
            <p:custDataLst>
              <p:tags r:id="rId2"/>
            </p:custDataLst>
          </p:nvPr>
        </p:nvSpPr>
        <p:spPr>
          <a:xfrm>
            <a:off x="395536" y="6606643"/>
            <a:ext cx="1218603" cy="246221"/>
          </a:xfrm>
          <a:prstGeom prst="rect">
            <a:avLst/>
          </a:prstGeom>
          <a:noFill/>
        </p:spPr>
        <p:txBody>
          <a:bodyPr wrap="none" rtlCol="0">
            <a:spAutoFit/>
          </a:bodyPr>
          <a:lstStyle/>
          <a:p>
            <a:r>
              <a:rPr lang="fr-CA" sz="1000" smtClean="0"/>
              <a:t>Source: biomaca.fr</a:t>
            </a:r>
            <a:endParaRPr lang="fr-CA"/>
          </a:p>
        </p:txBody>
      </p:sp>
      <p:pic>
        <p:nvPicPr>
          <p:cNvPr id="4" name="Espace réservé du contenu 3"/>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16892" y="1844825"/>
            <a:ext cx="8152529" cy="4761818"/>
          </a:xfrm>
        </p:spPr>
      </p:pic>
    </p:spTree>
    <p:extLst>
      <p:ext uri="{BB962C8B-B14F-4D97-AF65-F5344CB8AC3E}">
        <p14:creationId xmlns:p14="http://schemas.microsoft.com/office/powerpoint/2010/main" val="2646568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5" name="ZoneTexte 4"/>
          <p:cNvSpPr txBox="1"/>
          <p:nvPr>
            <p:custDataLst>
              <p:tags r:id="rId2"/>
            </p:custDataLst>
          </p:nvPr>
        </p:nvSpPr>
        <p:spPr>
          <a:xfrm>
            <a:off x="395536" y="6606643"/>
            <a:ext cx="1218603" cy="246221"/>
          </a:xfrm>
          <a:prstGeom prst="rect">
            <a:avLst/>
          </a:prstGeom>
          <a:noFill/>
        </p:spPr>
        <p:txBody>
          <a:bodyPr wrap="none" rtlCol="0">
            <a:spAutoFit/>
          </a:bodyPr>
          <a:lstStyle/>
          <a:p>
            <a:r>
              <a:rPr lang="fr-CA" sz="1000" smtClean="0"/>
              <a:t>Source: biomaca.fr</a:t>
            </a:r>
            <a:endParaRPr lang="fr-CA"/>
          </a:p>
        </p:txBody>
      </p:sp>
      <p:pic>
        <p:nvPicPr>
          <p:cNvPr id="3" name="Image 2"/>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16893" y="1844825"/>
            <a:ext cx="8152530" cy="4761818"/>
          </a:xfrm>
          <a:prstGeom prst="rect">
            <a:avLst/>
          </a:prstGeom>
        </p:spPr>
      </p:pic>
    </p:spTree>
    <p:extLst>
      <p:ext uri="{BB962C8B-B14F-4D97-AF65-F5344CB8AC3E}">
        <p14:creationId xmlns:p14="http://schemas.microsoft.com/office/powerpoint/2010/main" val="2375946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pic>
        <p:nvPicPr>
          <p:cNvPr id="4" name="Espace réservé du contenu 3"/>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95536" y="1844824"/>
            <a:ext cx="8208912" cy="4794751"/>
          </a:xfrm>
        </p:spPr>
      </p:pic>
      <p:sp>
        <p:nvSpPr>
          <p:cNvPr id="5" name="ZoneTexte 4"/>
          <p:cNvSpPr txBox="1"/>
          <p:nvPr>
            <p:custDataLst>
              <p:tags r:id="rId3"/>
            </p:custDataLst>
          </p:nvPr>
        </p:nvSpPr>
        <p:spPr>
          <a:xfrm>
            <a:off x="395536" y="6606643"/>
            <a:ext cx="1218603" cy="246221"/>
          </a:xfrm>
          <a:prstGeom prst="rect">
            <a:avLst/>
          </a:prstGeom>
          <a:noFill/>
        </p:spPr>
        <p:txBody>
          <a:bodyPr wrap="none" rtlCol="0">
            <a:spAutoFit/>
          </a:bodyPr>
          <a:lstStyle/>
          <a:p>
            <a:r>
              <a:rPr lang="fr-CA" sz="1000" smtClean="0"/>
              <a:t>Source: biomaca.fr</a:t>
            </a:r>
            <a:endParaRPr lang="fr-CA"/>
          </a:p>
        </p:txBody>
      </p:sp>
    </p:spTree>
    <p:extLst>
      <p:ext uri="{BB962C8B-B14F-4D97-AF65-F5344CB8AC3E}">
        <p14:creationId xmlns:p14="http://schemas.microsoft.com/office/powerpoint/2010/main" val="223783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custDataLst>
              <p:tags r:id="rId1"/>
            </p:custDataLst>
          </p:nvPr>
        </p:nvSpPr>
        <p:spPr bwMode="auto">
          <a:xfrm>
            <a:off x="1103845" y="656492"/>
            <a:ext cx="7224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3200" dirty="0">
                <a:solidFill>
                  <a:schemeClr val="tx2"/>
                </a:solidFill>
                <a:latin typeface="Cooper Black" panose="0208090404030B020404" pitchFamily="18" charset="0"/>
                <a:cs typeface="Arial" charset="0"/>
              </a:rPr>
              <a:t>Quand on parle de sexualité, on…</a:t>
            </a:r>
          </a:p>
        </p:txBody>
      </p:sp>
      <p:sp>
        <p:nvSpPr>
          <p:cNvPr id="259076" name="Text Box 4"/>
          <p:cNvSpPr txBox="1">
            <a:spLocks noChangeArrowheads="1"/>
          </p:cNvSpPr>
          <p:nvPr>
            <p:custDataLst>
              <p:tags r:id="rId2"/>
            </p:custDataLst>
          </p:nvPr>
        </p:nvSpPr>
        <p:spPr bwMode="auto">
          <a:xfrm>
            <a:off x="911460" y="1700808"/>
            <a:ext cx="76332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Font typeface="Arial" panose="020B0604020202020204" pitchFamily="34" charset="0"/>
              <a:buChar char="•"/>
            </a:pPr>
            <a:r>
              <a:rPr lang="fr-CA" sz="2800" dirty="0"/>
              <a:t> écoute les </a:t>
            </a:r>
            <a:r>
              <a:rPr lang="fr-CA" sz="2800" dirty="0" smtClean="0"/>
              <a:t>autres</a:t>
            </a:r>
            <a:endParaRPr lang="fr-CA" sz="2800" dirty="0"/>
          </a:p>
          <a:p>
            <a:pPr marL="457200" indent="-457200" eaLnBrk="1" hangingPunct="1">
              <a:lnSpc>
                <a:spcPct val="120000"/>
              </a:lnSpc>
              <a:buFont typeface="Arial" panose="020B0604020202020204" pitchFamily="34" charset="0"/>
              <a:buChar char="•"/>
            </a:pPr>
            <a:r>
              <a:rPr lang="fr-CA" sz="2800" dirty="0"/>
              <a:t> respecte les idées des </a:t>
            </a:r>
            <a:r>
              <a:rPr lang="fr-CA" sz="2800" dirty="0" smtClean="0"/>
              <a:t>autres</a:t>
            </a:r>
            <a:endParaRPr lang="fr-CA" sz="2800" dirty="0"/>
          </a:p>
          <a:p>
            <a:pPr marL="457200" indent="-457200" eaLnBrk="1" hangingPunct="1">
              <a:lnSpc>
                <a:spcPct val="120000"/>
              </a:lnSpc>
              <a:buFont typeface="Arial" panose="020B0604020202020204" pitchFamily="34" charset="0"/>
              <a:buChar char="•"/>
            </a:pPr>
            <a:r>
              <a:rPr lang="fr-CA" sz="2800" dirty="0"/>
              <a:t> ne se moque pas des </a:t>
            </a:r>
            <a:r>
              <a:rPr lang="fr-CA" sz="2800" dirty="0" smtClean="0"/>
              <a:t>autres</a:t>
            </a:r>
            <a:endParaRPr lang="fr-CA" sz="2800" dirty="0"/>
          </a:p>
          <a:p>
            <a:pPr marL="457200" indent="-457200" eaLnBrk="1" hangingPunct="1">
              <a:lnSpc>
                <a:spcPct val="120000"/>
              </a:lnSpc>
              <a:buFont typeface="Arial" panose="020B0604020202020204" pitchFamily="34" charset="0"/>
              <a:buChar char="•"/>
            </a:pPr>
            <a:r>
              <a:rPr lang="fr-CA" sz="2800" dirty="0"/>
              <a:t> respecte la vie privée et la </a:t>
            </a:r>
            <a:r>
              <a:rPr lang="fr-CA" sz="2800" dirty="0" smtClean="0"/>
              <a:t>confidentialité</a:t>
            </a:r>
            <a:endParaRPr lang="fr-CA" sz="2800" dirty="0"/>
          </a:p>
          <a:p>
            <a:pPr marL="457200" indent="-457200" eaLnBrk="1" hangingPunct="1">
              <a:lnSpc>
                <a:spcPct val="120000"/>
              </a:lnSpc>
              <a:buFont typeface="Arial" panose="020B0604020202020204" pitchFamily="34" charset="0"/>
              <a:buChar char="•"/>
            </a:pPr>
            <a:r>
              <a:rPr lang="fr-CA" sz="2800" dirty="0"/>
              <a:t> utilise les termes </a:t>
            </a:r>
            <a:r>
              <a:rPr lang="fr-CA" sz="2800" dirty="0" smtClean="0"/>
              <a:t>exacts</a:t>
            </a:r>
            <a:endParaRPr lang="fr-CA" sz="2800" dirty="0"/>
          </a:p>
          <a:p>
            <a:pPr marL="457200" indent="-457200" eaLnBrk="1" hangingPunct="1">
              <a:lnSpc>
                <a:spcPct val="120000"/>
              </a:lnSpc>
              <a:buFont typeface="Arial" panose="020B0604020202020204" pitchFamily="34" charset="0"/>
              <a:buChar char="•"/>
            </a:pPr>
            <a:r>
              <a:rPr lang="fr-CA" sz="2800" dirty="0"/>
              <a:t> pose toutes nos </a:t>
            </a:r>
            <a:r>
              <a:rPr lang="fr-CA" sz="2800" dirty="0" smtClean="0"/>
              <a:t>questions </a:t>
            </a:r>
            <a:endParaRPr lang="fr-CA" sz="2800" dirty="0"/>
          </a:p>
        </p:txBody>
      </p:sp>
      <p:sp>
        <p:nvSpPr>
          <p:cNvPr id="2" name="Rectangle 1"/>
          <p:cNvSpPr/>
          <p:nvPr>
            <p:custDataLst>
              <p:tags r:id="rId3"/>
            </p:custDataLst>
          </p:nvPr>
        </p:nvSpPr>
        <p:spPr>
          <a:xfrm>
            <a:off x="1098909" y="4809350"/>
            <a:ext cx="4625219" cy="1569660"/>
          </a:xfrm>
          <a:prstGeom prst="rect">
            <a:avLst/>
          </a:prstGeom>
        </p:spPr>
        <p:txBody>
          <a:bodyPr wrap="square">
            <a:spAutoFit/>
          </a:bodyPr>
          <a:lstStyle/>
          <a:p>
            <a:pPr>
              <a:spcBef>
                <a:spcPct val="50000"/>
              </a:spcBef>
            </a:pPr>
            <a:r>
              <a:rPr lang="fr-CA" sz="2400" i="1" dirty="0" smtClean="0">
                <a:latin typeface="Arial" panose="020B0604020202020204" pitchFamily="34" charset="0"/>
                <a:cs typeface="Arial" panose="020B0604020202020204" pitchFamily="34" charset="0"/>
              </a:rPr>
              <a:t>Il </a:t>
            </a:r>
            <a:r>
              <a:rPr lang="fr-CA" sz="2400" i="1" dirty="0">
                <a:latin typeface="Arial" panose="020B0604020202020204" pitchFamily="34" charset="0"/>
                <a:cs typeface="Arial" panose="020B0604020202020204" pitchFamily="34" charset="0"/>
              </a:rPr>
              <a:t>est normal </a:t>
            </a:r>
            <a:r>
              <a:rPr lang="fr-CA" sz="2400" i="1" dirty="0" smtClean="0">
                <a:latin typeface="Arial" panose="020B0604020202020204" pitchFamily="34" charset="0"/>
                <a:cs typeface="Arial" panose="020B0604020202020204" pitchFamily="34" charset="0"/>
              </a:rPr>
              <a:t>d’éprouver: </a:t>
            </a:r>
            <a:r>
              <a:rPr lang="fr-CA" sz="2400" i="1" dirty="0">
                <a:latin typeface="Arial" panose="020B0604020202020204" pitchFamily="34" charset="0"/>
                <a:cs typeface="Arial" panose="020B0604020202020204" pitchFamily="34" charset="0"/>
              </a:rPr>
              <a:t>de la curiosité, du dégoût, de l’aisance, de la gêne, de l’embarras, de l’excitation, etc.  </a:t>
            </a:r>
          </a:p>
        </p:txBody>
      </p:sp>
      <p:sp>
        <p:nvSpPr>
          <p:cNvPr id="3" name="AutoShape 2" descr="data:image/jpeg;base64,/9j/4AAQSkZJRgABAQAAAQABAAD/2wCEAAkGBxQSEhQQEBQUFhUWFRcVFxQUFBQUFRUXFhQWFxQVFBQYHCggGRolHBQVITEhJSkrLi4uFx8zODMsNygtLisBCgoKDg0OGxAQGiwkICYsLCwsLCwsLCwsLS8sLCwsLCwtLCwsLCwsLCwsLCwsLCwsLCwvLCwsLCwsLCwsLCwsLP/AABEIAL8BCAMBEQACEQEDEQH/xAAbAAACAwEBAQAAAAAAAAAAAAAABQIDBAYBB//EAEEQAAIBAgQDBgMFBQcDBQAAAAECAAMRBBIhMQVBUQYTImFxgTKRoRRCUrHBByMzYtEVcoKSouHwFiRDU3OywtL/xAAbAQEAAgMBAQAAAAAAAAAAAAAAAwQBAgUGB//EADoRAAIBAgQCCAUCBQMFAAAAAAABAgMRBBIhMUFRBRMiMmFxkaEUgbHB0eHwBiMzQlI0YvEVU3Kywv/aAAwDAQACEQMRAD8A+4wAgBACAEAIAQAgBACAEAIAQAgBACAEAIAQAgBACAEAIAQAgBACAEAIAQAgBACAEAIAQAgBACAEAIAQAgBACAEAIAQAgBACAEAIAQAgBACAEAIAQAgBACAEAIAQAgBACAEAIAQAgBACAEAIAQAgBACAEAIAQAgEKlQKCzEADck2A9TBlJt2SENfthhwxSl3ldhoRQRqlvUjSRdauGpdXR9VK9RqPm9fTch/1NV3GBxVvRQfle8dZL/EfC0f+8vRkR20oqbYinXoedakyr/mjrbbpoz8BKX9OcZeCevox/hMWlVQ9NlZTzUgj6SRNPVFOpTnTllmrPxL5k0CAEAIAQAgBACAEAIAQAgBACAQq1AoLMbAAkk7ADcmG7GUm3ZHL0+I4nGknCEUMPcgV3XNUqWNiaSHQD+YyHNKe2iOhKlRw2lRZp8r9ledt/YvXslTP8atiap5l67D/SmUCZ6pcdTR4+ou4lHySJf9KUl/g1cTSPVK7n/S+YfSOqXAfH1H30n5xRXUxmJwfirn7RQG9VVy1qY/E6jRl6kTF5Q31RtGnRxOkOxPgv7X4a7HRUaodQykFWAII2IOxElTvsUJRcXlkrNFkyYCAEAIAQAgFVfEKgzOwUDmxAHzMykbRi5O0VcS1e12H1yd5VA3NKk7qLb3a1plxtuWFg5/3NLzevsLMHhm4k3f18y4YMRSoA27y2heoRuL308um9aP8zV7FyrJYJdVT7/90vsjqsNhkpqEpqqqNlUAAewkqSOZKTk7tltpmxqRqUwwsQCDuCLg+0WMptHI8Y4I2DLYzh/hy+KrQH8Oog1Yqv3WGpsPzkM4OPagdLD4mNW1HEap7PijqOFY5a9JKyfC4vbp1B9DcSWMlJXRQr0ZUajpy3RrmxEEAIAQAgBACAEAIAQDNi8fTpC9V1TpmIF/Qc5HOtThpJ2NJVIx3Zm/t7D86gA6kMB8yLTT4mmt37P8GvXQ5+zN1GurjMjBgeakEfMSWM4zV4u5IpJ6oS9uAxwVcJe9lvbfLnXP/pvNK3cZf6McfioX8fWzt7jLhwQUqYp2yZFy22y2GW3tabrbQq1L53fc0zY0CAQqgWOa1ra32tzv5TBmN76CLsG18KLfAKlQU73/AIYc5d/eRUO4Xek/9Q+dlfztqdHJigEA8vAC8ALwDLxXHLQpNVbZRsNyToAPeZiruxJRpOpNRQiwnCDWIr47xsdVon+FSB2GTZm6k/7zLlwRZqVlDsUtF7v98hhxbCl8PWpUxYtSqIoGguyEDbzMjkrpohozyVYyeyafuZuxWLWphKWXdBkYcwy73H195HRd4Jciz0lTccRJ8Jap80x/JigEAIBi4xi1pUalR9lU++mg9zpNJyUVdk2HpSq1FCO7Yv7D4NqWCoq25Ba3kxJX6WmtGLUFcn6SqRqYmTjtt6Kw/kpRPGNtTDdgKH4+huKKVK381MAJ/nYgH2vK3xKl/TTl48PV/Yn6hrvNL6gvF33bDuB5PTJ+V5l1ai3h6P8A4MdXD/L2N2Cx6VQchNx8SsCGX1UzalXhUulut09GjWdKUN9ufA1SYjCAEAIBi4vijSovUXcDS+1zoL/OQYmbhScluR1ZOMG0ZMDgFp+L4qh+Ko2rsfXkPIaRSoxgtN+L4vzMwgorQ0PWUbkfOSElmYqmFQnPQISr+JdA3lUX7w+sgqUb9qGkuf2fNEU6XGOjMdKi+LGfEMVpkkCgjFVNiVJqMNW1B0lqjiYzpKUFutfuinTpzrNVKj43STslbbzYUKFbCaUB31C9xSJtUp33FNjoy+R19ZDZw7uq5HoHWpYn+q8s/wDLg/Nc/FehpXtXQGlXvKR5irSqJb3IsfnM9bHjp8jX4Co+44y8pL83GmA4hTrLnourrtdSCL9JupKWqK1WjOk8s1ZiGuK2OerQB7nD03NOoQb1qpFrqvJEII11JEj1m2tkXVKGEUZpZptXXJflr2Okw2HWmi06ahVUBVUbADQASVK2hzpScm5N3YvxPFyXNLDp3rLozE5aaHoz63PkLmb2tuTKkorNUdvDj+hBlxZ1NagnkKLMB/iNQX+Uw5RQz0Uu6/X9CjBHEYhc1SpkS5saS5HqC/xeItkHpqfKUYueI7V2o8Et34t+PgUm+teaN1Hlx9TT/YVD7yZj1dnc/MmbfB0OMU/PX6mfh6fI8PB1XWi9SkeWVyy+6MSCPlDwsF3Oy/D8bDqIru6eX7sLeN16jUzTqgZ6TJVOUHLUpg2LAHa19RytJMNVl1nVVN7aPmvyuJb6Pq2r9XPdppPzQ9pVQyhlNwRcGTtWZicHF2ZOYNDn+IcFqU6rYrAsqVDrUpP/AAq3np8Dee3zvIpQd80dy9RxUXDqqyvHg+K8vwNuAcT+0UErlSma/hJB2JBseY0m0JZo3IMVQVGq6adyOP7Q4aiStWtTUjcFhceomJVIR3ZtSwVeqs0INowt2spvphkq12OwpU2y+7kWA85jrU+6rkywEo/1ZxivFpv0WouxNOpVqqcYudh4kwVIhlXo+IqHw/p67SWnh5T7dR2X79SvX6SpYe9HCpuT3fG3/wArz1Y773FtzoU/LK9Y/PMg+knvSXBv52+xzLYmXGK+TfvdfQBXxab9xVHQZ6Le1ywP0i9J817/AIMP4mOt4y8LOPvd/QyYrGDFOKJDKiDNVpsLEteyo3VefQ3E52Kg5Vo0m+zbN562X6l/B1lKjKok1JPLruuf6NG0C2glnYw9QgwYhV/7qkE+KzBrfhtfX3/OUq3+op5d9b+VvzYsQX8mV9tPU6WXyqEAIAQCuvRDqUYXUggjqDNZRUk09jDSasxO6VqKlQpqqBZWW3eAcg6/et1GvlKqVWlpbMuHP58/3oRLNDxXuYkxK3Aa4Y8nVlJPlmAvNo4iDdndeaa+xv18W7beaZaEZ37umAGsGLHZQSRe27HQ6fMia1JSnLq4aO2/Ly8TWU5N5I+pHhOJ7u2FrWWqt7clqi5OdDz8xuDLyw8YQXVd1evz/JVw9Xq7Uauj4cn4r7ocSMvXCZQbEGIoO2INTA5Qyj99f+FVOmWmbfft94baXm9ShljnvaT4eHj9jOE6R62o6E1mpr+7jGX+18f9y2+YcN4ov2zY02rLkq0n0ZK1MXQ+YZM4zDQ5VlaM1n8/qdSvh38PdO6i7prinv5NO2nizqMRfI2X4spt620+snRzI2urivs6F+z08vTxdc9/HfzzXmZ7k+Kv1rv8vLh7GzGAGm4JtdSL+otIqizRceZUkrxaM3BcSGpqmzoArLzFhuOo85XwtTs9XLSS0a+68GaUZaZXuhhLRYuEXRi4tofvcRnXVKaFC3JmY6qOthvKdN9bXzx2imr8297eViunnqZlsjLiaH2arSWgSFquQaJ1QAAs7pzW3TbUbTpJ3Wp1YT62nLrP7Vo+PgvE0cR4qtJlpqrVKr/DSS2Ygbk30A8zNFG+pHTo5k5SdlzYo45xDFFFpdyKRrt3QLVFZxmBLEKlxooY3vpNKrSjZbstYanQzOV21FXellpsvm7I9rcQOUYTA6LTApvXtdaewCp+OoekrzqKMbR2X708TdUUpddiNW9VHi/F8l9eAx4ZwcUlARKancu697VYndne419NOkQjUtpZe79dEU6+J62V5Nvy0S8EjZWxr0rZwrrzyAqwHNspJuPe/rNnKrBXaTXho/1IFkk7K6fiJeFMSrVM3id2LEbk3IAJ6AWtL9eSllce7ZW8rHNwGinm72aWbne/42NwYjZjK1y/c0YXEXOVt+vWZD5i+pQNXFM1Fgpp0grsRdSxa6o3tc+VxMYnDZqcZp2mn2X4cU1yvb7FfD4l/EygtYW7X/lws+aV7/IsHEFFNajAgtoFW7FiTYBRub7+kqQxS6pTktXslx8vr5HRlQedxXD2JgV30Sjk/mrMth55UJJ9DabZ68l2Y2839lf6o1tSjvK/kvyb+FcKWjdiS9RviqHS/ko+6vlJKNBU7ybvJ7v98DSpVc9NkuAxk5EEAIAQAgBAKsTh1qKUcAqdwf8Amh85rKKkrS2MOKasxGuDq0a1MgGol8ucfEFbQioOdiFObyN7c6XV1KdSLXaW1+Nnz520d9yu4zhNW1X28RzjcFTrLkqorDfUbHqDuD5idCMnF3TJqlONRZZK6F/9hldKVesg6FhUA9M4J+sl67/KKfy/BVeDt3JyXzv/AO1zBiKtQq+FrWWsVPduLhK1tRl6HTVdxfnJIRipKpDbiuKK9WU3B0Kneez4S/XmvQaYbH0aeGFY5adILc6ABeRWw530t1let2ZPMzpYOPXRiqUd9kvp8jlMV21wj1EqNh3Y0zdKhCBh5qL3t5Eyk8RBvY9HDoXFxptKaV91d2Ow4TxSliaYq0GzLseRU81YcjLMZKSujiVqE6M8k1ZmPiNDuqiPROV6tQKybo/N2I5MFBOYe95IndaklOWaLUtUl80GOxZYmlSQ1GFi1ioVOgZjpc9N5rkutTRUVlvN2vtzZhbD1DVpd4qJrnLK5ZwiWLXOUAAkgWud5UxSg3FcU732sl+dvIgxHU9lRvfe70shlTrVK5vROSmNqhXMah/kU7L585rGVSs7xeWPO2r9eH1IVKVTu6L6lh4Vm/i1ajj8Nwin1CAX9CZv8LF9+Tl4N6eit7mepT7zbN9OmFAVQABoABYD0EspJKyJUrHI4viDvjKi0Ez1UUUqYOiUwfFUq1DyGaw6nLJbLLqdSNOMKEXN2T1fN8EiVXiGH4dfvnatiagBcgAuRy3NkToL/OV6teMd/QUsNXxr7CtFbcl+WLK3G8Nj69FalSrQy5lC+ELUL2Fu8B8BNrba3teQdZCrJX0LvwWJwNKUoqMr215W8Hudk/DlSkqUFVRTIZF2Ukcj63OuupvJKtJuFobrVcjiqs5Tcpu99+ZJMWuXO3hsSpDW0YGxGm+vSI1o5c0tOHzNHTd7LUyYgl3/AHQJuLZiCEXzuRr6CYlWc45aa15tWS/PyEaajLNJ/kzcTwK0VRqZIclKduVS2l3XqFBNxrpLuFio01SesYr0sc7GRtU66Gk5NLTZ35rjZcd0UrVeo5p0EDlfiYtlRTyBYA3byAmVSSWabt4cTeWInKWSir23bdkvDZ6mlOD1mN6lVaYtYikCW9qjWt8vlMqdOPdV/P8ABh0q9RWnOy5R39X+DTjMF3eGalhk1ItYGxOY2ZizbtYnUyljHVqU5ZdZPTkXsHClSlFbRX79+IcJ4TkIq1bNUtYW+Cktvhpg/VtzI6GHydqWsvp4L96ktWtm7MdF9fFjaWiAIAQAgBACAEAIBRjcSKdNqjbKCflykdWoqcHN8DWcssXI4yvxyu3jz5egWwAvtuNfeeVn0liZzupWXJWOM8XVcr3HPZTjxxIqU6lu8pkXI2ZWvla3I6EH0noMDiZV4drdHTw1Z1I67nQy8WBbx96IoscQLrcWA+LN93IeTecmoRnKaUNypjalGnRcq23728eR8y7V8UvRp4dc+XvXqEuVu2nhBy6blj6zXpajKCi3bXl4Fz+DMVSrVKkY37Outr9p+Hl7iP7QuS1tZw7H0S/Eb/s24wKWMqB2y03pEtuRmVkyaDn4nl3Cpt2Rwel6TqxWVXafsfR61JsTUWrRqr3QQrnU3cEt4wo2VrBRc7a6ay9tocJSVKLjKPavx2/U3t3WFpE2yovuSSfmWJkNatGnFznsipVq7zmzm63F6L1RUrK4QhVtcFdGJBcAai52v635cFY+hVr5pp224W04tHMWJp1Kl5J29jsEtYWnoTqEoBwnFe1NV6z0sOwREJXNYFmKmzHxA6X5W/2nhTXE7WEwNNwU6mpr7JdoGqVWw9YLnsXDqAua1gQ9tCbHfyM0nFLYr4/CRpJShsfMMRjS+IrvV+I1XzX5Wci3ta3tOPVvmdz0+BcY0YpckGPrKdtNJoty1N9nU+y8B4hmweHqVXUO9FDdyBmJQa69d/edHrYxgnJpeZ4SvS/nSjFaJvbzNfD8FlClzmYDQ8hfcr5nmef0kdChkScnd8/x58+JrUq5m0lZfvc2sQBc6Aa3PKWrELOS4nxCjiK1MCvlpgMCwVrksQDlYiw0Fs3mes6NOhUp03Jwv8/scGtj8PWxEYqrZK62e75PZcr+nM6jB4VKaBKahVGwH5nqfOc+UnJ3Z26cIwioxVkU8Y4gMPRes2uUaDqSbKPmRIK9VUqbm+BPSpupNRXE5GhxrEVB3neW12AUAeVv6zyVXpXFuV1K3gkrHcWDoRWVxudN2f4ma6HNbMps1tjpcEf85T0fRuMeJpZpbrRnJxeHVGpZbDWdAqhACAEAIAQAgBAMvFML3tKpSvbMpF+hOx+cjrU1Ug4PirGs45ouJ8ox71KeZKisGU2OhIuOh5ieRlScKjhLdHBccs3F7nUfsy4Y6pUxdQEd9lCA75Fucx9S3yE9F0fRyQzczrYWFo35nczoFo5b9oNBzQWoguKb5mA/CVIze1xLmBmo1NeJyOmqEquH04O58w4k5xBSimrlhl5AWvck8lAvc9Ly30hGNSk1Lzucz+Hq1bCYuM6SvfRrmn+7oTYqm6Zho2UkXVgQbG11PMHkZ5K6ufa8k3BO3y4jbh+FOFs1QqzVUVwynMuU38IPUG4PmJ2MJCMY35nGVfNJ+Gh3v7L6zucS/wD47oB0zgHNbzsVv7Tao7nI6RmpSXMf9t6DthWNMElGWoVG5Vb5rDnYG/tOfj6Tq0HFefocbFQc6bSPnFXHtUCogLMxyqo5k7Ceap0HKeVHIhC7SR9d4dRKUqdNjcqiqT1KqAT9J6+CtFI70VZWNM2MnxntDhKmExVRGByszVKbC9mRiT8xex9JPCWh6LA1espq3DQdfs3wD1MQ2KIIporICdMzta9vIC9/Mjzms3wKvSVXTq+Ip/af2e7jEDFUWW1diWpXs4f7zqOann0J89OdiIpalroevOa6u23ET9mOAnGYhaLuqJ8T+LxMo3SmObH6C55SGilOVjp9J1Z4ejmSv9F5nVcYxnd4mtSYWCWVF5LTCjIFHS1pw+lacpV3f5HIwU11a58fM67sPXZ8OS18veMEv+EAXt5Zs07XRCmsOlLnp5HNx2XrdDT2xpVGwddaNy+TQDcgEFwPMqGHvOxRaVRNnLxcHOjKMd7HyrD8SulhqTsANSTsAJ6JVFa7PByw7c7H2ThdNlo0lqfGKahvUKLzzc2nJtHv6MZRpxUt0lcxdquGHE4WpRTRyAUvoMykMAfI2t7yviKXWU3As0Z5JqR8wwGLdboysGUkMpBuCNCD7zxuIoZZWZ6ak88U0fR+x/D3pUi1UWeoc2XmqgWUHz3PvPTdGYV0KNpbvU4ONrqrU02Q/nSKYQAgBACAEAIB5eAcz2q4x3d0BIAtmtoSW2W/pqZw+k8VPN1FN+dvoc3GV5XyR+YgxChkzKNJ51LU5aSFfDuN1MNXAQkqbkpfwsB8Qt1tznVwuInRSknpxRco1XT1PquHrh1V1N1YBgeoIuJ6iMk1dHZTuro4rtR2h/ed0GYJcp4dCxHxXPS+lvIzsYPDxUVKS1fseS6Wx9apUlSpNqMdHbi/P2ON4sPEFGgKlj/d6Hyv+Up9OV3ljTXHVnpP4AwKlUqYqX9torzerfp9RPhF7wOw2BI+U869D6dF5tWX8GN6ncNqrBmVTqA9tSB5hdf7onQwNTtZeZQrwUZZreB1XZvtGcLVTDkjuTfw2HgufEyn1NyPWXpxRyMXhY1E5RXa38zoe2PHXSouGosVuLuwNjrqADy019xPP9JYuUH1cHbS7PI4yu4vJH5iZaq0UFQ3Ui5BXQjzuJ56Dmp5otpnKjdO63Oz7OcTNZCGN2W2v4lYXVvzHtPVdHYp16fa7y0Z3MLWdSGu6M3a/jX2emFU2ZgTm/Aq/E3rqAPfpOnTjd6nXwGGVad5bI4LCv3zFtSeZa5b3J1lleB6Om4xXZ0RU3EGwtQMjFDfcbf4hsR6zWVuJFiIQqK01uK+J8SfG4hq787Kq7hVGwH1PvOHWnmky30fho0KaivmZcMSKjKCQy2ZSNwRqCPlIttUXWlK8JbM62lizjSK1cKzAZfhAsBuB5XvOD0hiK0qrUpbHDp0IULxiuJ0vZjjQzLhz8Isi+G2UgaKCBYjYepHWdLovH1M0aVXVPuvy4HNxuGjZzjvxIduu0r0ClCgbO1izcwDewHnoTf+s9jhMOp9uWx5DpTHTpWp03Z2u3yX6nJ4cCmO+2IObMNGzbk36ztOMXHLZWPIxrVFVzKTvzudz2M48cShVzd1AN7WLKdiR1BBB9us4WLoqnJOOzPZ9GYudaDjV70d/EX9v+OPTNPDUWKl9XYGxC62APK9j9Os890linBZIu2l2ekwVBT7clxsJcBQGQnynkpu71O5maskPOx3F7kITdWJWxPwsL7eRta3W07fROKnSqqhN6Pbw/5Ob0jQi06iWqOyvPUHFPYAQAgBAPIBEtAIF4BwONq52d2/9KtUF/xMRTUD0Dn5Ty1KeerVqvlJr6L2OIpZpTm+TKaT2pEek5aKsdjncZbvFPMar63Fx6lcw+Uv0VenJeH0LCV4PyPonZnHZMJUDf8AgLj2t3ij5Nb2nf6KqdZQinw0Ojhqt6Gblc4GvWBUZmu7Mht1UK7M1/NnHynsYpqa5JHj1KPw87vtOSv5a/dmLG1r9434UC/r+s8z0tPNiWuSS+/3Pqn8F0Oq6KU/8pSfp2fsYOzhtS9bn5kn9ZzHuz1dNfy4md6/d1UcfdYfK9j9CZNQllmmV8StBk+JUuMxtm0UnQA3BP8ApzD3nae5y4u818xlVxLPUSo5BzLv1sFX8gJ4zFyz1aj8T59i3mr1Gtrv6mzilTNTA6KfzlGOjK2w57KYzunpA7PSK281IYfLUTr9GzSxMlHZl/BS/mNLZlfF8QK2OTObU1q00NzoBTHeEH1bSenWlM9fQi4YKTju/wDgRcExNru27EsfUkk/nJYaI6UIdiwu4zj8pdrAhkqU7HX+IhUH2JB9pBiH2GzSrDO4rxRi4NOK9zsU12SFNv8Auh5rb5H/AHmFsbTVpLyH/AsRkuv8zD56/rOH0hD+bfwOXiY2qs10ceqXGzK7OD1zBLKOpzU1MU5PqoZU21O/00KM4q8rvRq31MPafF97ie861H05jIAg06WH1n1DDrLRgl5nyrGzz4is34JfIlVxANErLa5nJUWpjLsbxJTjaRQ6VEyt69ypb/XTPznMxMP5Nnwf3PTYOqvjbrirP0/QX9osb3uPqnkDlHopyf8A0+s8Dj555zl429D6DhY5acV8/Ub4Zv3RE4ci8l2kzD2aqFHrgbLVFQevhY/W8uSnkdOpyt7M0rQu3Hn90fVFqXF+s9wndXPLWtoTDTIJCAewAgEHMAyVasAyVa+4gM47jHB2yEtUuqFcoC2J8Y+I36XnAr9HRoQnUvfTT5nKrYRU4Slcx442pn0P5TiU+8UIbi+rgQ9ejTuV8V8w1IZVLA676gToYKHWzyS43RZw8VUeV8TseFotBHQk1DUJLlgADcWtl5C09FhcNHDwyxOrSoxpxyo5jjuAo03pCihUnvN3Z/wWAzE2GpndwVSc28zPPdMUKVCnFU42u238jm8ZiVU1EbS/XpOD0hGaxM21xPpn8NVqL6KoqL2jZ+fFFPBW/d3G2oHoDpKEl2j0NKSdNWF/ECWJA/4b2ElprVFLEt6+B1HZskVkLU8wNMghluNhvfTlOxN6HnsbNOHZfEZ8VoUxVQouUuHzC9xutrLew3O0870rThCzirXvf2PKY6CjZpb3IlL0h6TiX7Rz0zTwGgMqOurhbXZmNuRsOU9Tg6FKMVUitWtTtYelBRUktS7iXBWbvKjVLKbuyDmQL6NuBpOkqjtY7FHHVIU1SS8PU5ymtqQv0k/A9BFXQr42PDp1H5yDEdxkb76I8Kc7HfacWR16D01I1K6pXu2lhcedzr+UJaG1WcVNJ8h1wXM13VSVL3vy+E39eUoY3DVKjTiuBycZiaSqbnRcNzKX8B1KkbXuL7S90TSqU6clNcTgY+pCck4sW8fUZkbu8rF9XKgE+Eixa1zPTYCTz2b0PK9NRj1F4rVvgK6lcWe5HxHmOs7EmtTy8YO60Oz7KGgtGlVVKYqZLFwoDcxv6c5wMRKTm1fS57bBwh1UZ2V7fMRcc4QiYgMrEiqHNjbwEEHwkebGeW6UpKik48W2emwFV1dHw0L+ENemL9B+U8/XVpM6cdkyXBOH1GasudQua9yCSVa5015WInWweAhjI5s1raMp4vFujLVXvsd1RrEADoAPkLT1cVZWOA3d3NdKrMmDZTaATgBAK3gGGvMXMGGpMXGou4vSLUyBbcb+REq4uEqlFxIK8HODiIcbg3ZCvgGh1ux+lpw4dGyUr5vb9TnRwclxIf2UzVaZLhbHkCTt10lzBYJ0qile5Ph8M4NO49ThSDcsfedrMy/lZl4pgKRyEqDbNrzF7c/aT0akovRlTF0Izisyv5nF9scDTzUlAA+Im3tK+PrSdrs7n8M4OmnNqNttvmZKahUsNBOTxPdqKUbIVof3o/8Acp//ADk9PvI5eL/pT8jvOH17MGtyM6TPIyg3oM8Zh0fu2IGzeovb+kp4mnGVsyuUq1JPRlYwdMLa2nTM1vleVPhaV75UQfD0+Qz4fhkWmoVQNOQ8zOlTjGMUkXIQSR5xDBh6bjMRdWHzBkisSwSUkzlqnCG7vKHX/If/ANSfrNDurH2XdEvG+GMEZiw0F7ZTrbzvI6srwZrHFZ6kVbihZw9vEfX85x5bHo6XeZbxTDK+4mINozXpRqR1Ot7N01+z0h0W3yuJNc8hiYZasl4jzDsFvpfWTU55UU507k8fVU2Ubg/pL9O6dyhWs1YxsoN5LdlVRRsw2HpsqrztyNpWlmL9NRskL+J8I/eU2V9g2jC+9uYM5XSOHddJXsdLBVVSb0KOG4F0ULdDpvdh9LGcit0XKUrqXt+pfjjVa1hxwagys5a2uXa52v1E6nReFlh1JXvexRx1ZVWvAcU51rsoWNtCZMWN1KZMF0AIBVUgGGuZgGGpAFmKxQIIt/y8hlNNNGkpJoyVBpKyIUV95lZWHKSQ0ZvF2GVCoXVuRH9JYhLMiaMroVGnpck6H87/ANJbSKjk3F3MHEeF06pUuDcXsQxG9r7HWVsRBStc6nRWJnSzZHbYzngVPa72/vSr1MeR2/8AqNe3e9l+CFDgVBWuEucwNyzNqD5mSRppMq1MVUkmmxuKIBAAlmxUzalrUrNaUpbs5s5XbJsukjNLl+AXxD0/ST0281iWEtSeIxOpW2m0s2LMY6XF4XSbWLKkZ8TQVgQwuCDofSaSWgz2YuXgNC9whB/ldx9L2lV0ol6GNrRekib8Cpcwx/xv+hmFSjyJJdIV2tZfT8DTh2DVECqLAbbnn1MimrM586jm22bsPRuQPO/5f0m8FmsiCcrXKMZTs9vM/XWdWLvFHIqaSkeMuk3sQ31NHD6X7zTYD9LSGexbp98rxGILNryvaUKjzF+Cse0RpIJbkqL8FiLZrjc/lLFKSiiGpFtjanLJAbKMGDdSmQXwAgFNWAYK8AxPAFFRbEg+Y+mkqJdpog4sgNpEaoz1NxJIm3Aa4FfDfqZPSjaJLBaGPF0LE22JvLkXcqVE4ti/FN05SGs1exdwVOSTlzCm1xK7OmnoVsbGbI0kNeHIGNzykzK1SRPHUvEGErVY63Kk1xKHW4ldERtwNO2p9JZpLiTQRRihlqA8iQf0MsFuDvCxkQaTJKiquLTWWxh7ldOQsmiRrMb2EIxO+yNVJ9BbkAPe0gqLUiV1uNcD8N5YpJWuV6j1IY+hcZuksQdtCtVjfUXg30k/AppajTCUMo8zK8ncu045ULcTTtUMpVFZl2D0LFGkrslR5hBcn1klrtI1b0bHiS+UzVRMA30oBogBAKKpgC+u0AxO0Aw4ynfUSCpHW6I5riZC1haVrERGlTzEGSwi2bpXGyaC0tomM+PeyzeG5FVtluJmO8iqrtF7Bu9JFdFtJEy1HYG1IE2RpIb8OTKT5yZlOpqaMZUshMjnsQy2FQqESqrXIUOqT6D0lxbFhFWLp5h5zZG8JWYsbwmxmUWou5XVXMpI5TEtjDauU0zIGTI8DeL2mDL3GGCpXUnz/KYlDMVqk7SsMaFgLSWCsivJ3ZDHaobeX5ySO5FPuitElh7FJXuOlaVjoIx4+lezCQ1Y31JKcraGVamkptalpGrAU7ayxSh2rkFSWlhijS0QGugYAwowDSIAQDNWgC3EmAYHMAqdphgUVGJuZTe5Xe5dwypqVPrJ6RLAZZpMblWI1FjMxdmaTV1YUYheftMVtXcnwOkXEzUjIS9HY1YCnmcHkNZtEhrSshnWNiD7SQrI8qNcWM1krqxpKN0ZcmtpWULMhy2YxRrACWkTHuaZAkrsSxPnNkWobF3DzqVOxBmGaVOZkZcpIMhaLMJXRBTqZg2vqO8LogHl+c34FGbvJliNCNWempyMzc1sUVdGBkyd0QONpGlKt5oTJ3KMfVsmnPSR1HZG8FqLkBlNlpDXCPdZbpvslWa1NaGSGptw8AZUYBpgBAKKogC3ErAF1VYBSwmAYKlG0ruBE4lmHpZTeSwjY2irFxeSG1yp2vNjV6lToMmvrNZ6klF5RWRIi9fQZ8NIy+c3iVamrLr5vnNjXYmRMGpUV1mrNWWhrQCWeZuZM1Whc3m6ZLGdkGGXKTDE3cycRYZtJHIkpMqww8QvMIknKyHDcpsyqgBg1IuIZg8fW0kWhpuzwLMXM2CslxaayWZGYuzK6dGVnS1LCqaG6hTsLSeCsrEUndmqkk3NRhh0gDCksAugBAK3EAx16cAwVqMAyvSmAZ3ozWxqzw05uYPO5i5lIDSi5mxnxNLS0M3pqzMv2aaFi5dhKBDTKI5mpKdpkjZPJBqeLSmpgn3cyZPDSgERT1gIqalrNiRbGJsOSbzQliAw8GW9BnTp6CbEDJd1FjU97qDDIrSmzNUS7qYNiXczABaESETTSowZNlGhBg20qcyDSogEoAQDwiAVukAzvQmAUPhpkFTYWYMFX2aZB4cNBkicNAIthLwZRX9imtjfMTTB2mTDZZ9mg1D7NBgBh4AfZ4AdxAPPs0GUROGmTJW2CmLGykeDBxYzmLlw8GjLBh5kwSGHgwe/ZoMWPRhYBMYaDJMYaYBamHgF6UpkFyrAJQAgBACAEAiRAIlIBE04BHuoB4aMA87mAHcwDzuIMnvcwYDuIAdzADuYAdzADuIB4aMAO5gyHcQDzuIFz3uIBLuYMHvdQD3uoB73cAlkgBkgEgsA9tAPYAQAgBACAEAIAQAtAC0A8tAC0ALQAtAC0ALQAtAC0ALQAtAC0ALQAtAC0ALQAtAC0A9gHloB7ACAEAIAQAgBACAEAIAQAgBACAEAIAQAgBACAEAIAQAgBACAEAIAQAgBACAEAIAQAgBACAEAIB//2Q=="/>
          <p:cNvSpPr>
            <a:spLocks noChangeAspect="1" noChangeArrowheads="1"/>
          </p:cNvSpPr>
          <p:nvPr>
            <p:custDataLst>
              <p:tags r:id="rId4"/>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SEhQQEBQUFhUWFRcVFxQUFBQUFRUXFhQWFxQVFBQYHCggGRolHBQVITEhJSkrLi4uFx8zODMsNygtLisBCgoKDg0OGxAQGiwkICYsLCwsLCwsLCwsLS8sLCwsLCwtLCwsLCwsLCwsLCwsLCwsLCwvLCwsLCwsLCwsLCwsLP/AABEIAL8BCAMBEQACEQEDEQH/xAAbAAACAwEBAQAAAAAAAAAAAAAABQIDBAYBB//EAEEQAAIBAgQDBgMFBQcDBQAAAAECAAMRBBIhMQVBUQYTImFxgTKRoRRCUrHBByMzYtEVcoKSouHwFiRDU3OywtL/xAAbAQEAAgMBAQAAAAAAAAAAAAAAAwQBAgUGB//EADoRAAIBAgQCCAUCBQMFAAAAAAABAgMRBBIhMUFRBRMiMmFxkaEUgbHB0eHwBiMzQlI0YvEVU3Kywv/aAAwDAQACEQMRAD8A+4wAgBACAEAIAQAgBACAEAIAQAgBACAEAIAQAgBACAEAIAQAgBACAEAIAQAgBACAEAIAQAgBACAEAIAQAgBACAEAIAQAgBACAEAIAQAgBACAEAIAQAgBACAEAIAQAgBACAEAIAQAgBACAEAIAQAgBACAEAIAQAgEKlQKCzEADck2A9TBlJt2SENfthhwxSl3ldhoRQRqlvUjSRdauGpdXR9VK9RqPm9fTch/1NV3GBxVvRQfle8dZL/EfC0f+8vRkR20oqbYinXoedakyr/mjrbbpoz8BKX9OcZeCevox/hMWlVQ9NlZTzUgj6SRNPVFOpTnTllmrPxL5k0CAEAIAQAgBACAEAIAQAgBACAQq1AoLMbAAkk7ADcmG7GUm3ZHL0+I4nGknCEUMPcgV3XNUqWNiaSHQD+YyHNKe2iOhKlRw2lRZp8r9ledt/YvXslTP8atiap5l67D/SmUCZ6pcdTR4+ou4lHySJf9KUl/g1cTSPVK7n/S+YfSOqXAfH1H30n5xRXUxmJwfirn7RQG9VVy1qY/E6jRl6kTF5Q31RtGnRxOkOxPgv7X4a7HRUaodQykFWAII2IOxElTvsUJRcXlkrNFkyYCAEAIAQAgFVfEKgzOwUDmxAHzMykbRi5O0VcS1e12H1yd5VA3NKk7qLb3a1plxtuWFg5/3NLzevsLMHhm4k3f18y4YMRSoA27y2heoRuL308um9aP8zV7FyrJYJdVT7/90vsjqsNhkpqEpqqqNlUAAewkqSOZKTk7tltpmxqRqUwwsQCDuCLg+0WMptHI8Y4I2DLYzh/hy+KrQH8Oog1Yqv3WGpsPzkM4OPagdLD4mNW1HEap7PijqOFY5a9JKyfC4vbp1B9DcSWMlJXRQr0ZUajpy3RrmxEEAIAQAgBACAEAIAQDNi8fTpC9V1TpmIF/Qc5HOtThpJ2NJVIx3Zm/t7D86gA6kMB8yLTT4mmt37P8GvXQ5+zN1GurjMjBgeakEfMSWM4zV4u5IpJ6oS9uAxwVcJe9lvbfLnXP/pvNK3cZf6McfioX8fWzt7jLhwQUqYp2yZFy22y2GW3tabrbQq1L53fc0zY0CAQqgWOa1ra32tzv5TBmN76CLsG18KLfAKlQU73/AIYc5d/eRUO4Xek/9Q+dlfztqdHJigEA8vAC8ALwDLxXHLQpNVbZRsNyToAPeZiruxJRpOpNRQiwnCDWIr47xsdVon+FSB2GTZm6k/7zLlwRZqVlDsUtF7v98hhxbCl8PWpUxYtSqIoGguyEDbzMjkrpohozyVYyeyafuZuxWLWphKWXdBkYcwy73H195HRd4Jciz0lTccRJ8Jap80x/JigEAIBi4xi1pUalR9lU++mg9zpNJyUVdk2HpSq1FCO7Yv7D4NqWCoq25Ba3kxJX6WmtGLUFcn6SqRqYmTjtt6Kw/kpRPGNtTDdgKH4+huKKVK381MAJ/nYgH2vK3xKl/TTl48PV/Yn6hrvNL6gvF33bDuB5PTJ+V5l1ai3h6P8A4MdXD/L2N2Cx6VQchNx8SsCGX1UzalXhUulut09GjWdKUN9ufA1SYjCAEAIBi4vijSovUXcDS+1zoL/OQYmbhScluR1ZOMG0ZMDgFp+L4qh+Ko2rsfXkPIaRSoxgtN+L4vzMwgorQ0PWUbkfOSElmYqmFQnPQISr+JdA3lUX7w+sgqUb9qGkuf2fNEU6XGOjMdKi+LGfEMVpkkCgjFVNiVJqMNW1B0lqjiYzpKUFutfuinTpzrNVKj43STslbbzYUKFbCaUB31C9xSJtUp33FNjoy+R19ZDZw7uq5HoHWpYn+q8s/wDLg/Nc/FehpXtXQGlXvKR5irSqJb3IsfnM9bHjp8jX4Co+44y8pL83GmA4hTrLnourrtdSCL9JupKWqK1WjOk8s1ZiGuK2OerQB7nD03NOoQb1qpFrqvJEII11JEj1m2tkXVKGEUZpZptXXJflr2Okw2HWmi06ahVUBVUbADQASVK2hzpScm5N3YvxPFyXNLDp3rLozE5aaHoz63PkLmb2tuTKkorNUdvDj+hBlxZ1NagnkKLMB/iNQX+Uw5RQz0Uu6/X9CjBHEYhc1SpkS5saS5HqC/xeItkHpqfKUYueI7V2o8Et34t+PgUm+teaN1Hlx9TT/YVD7yZj1dnc/MmbfB0OMU/PX6mfh6fI8PB1XWi9SkeWVyy+6MSCPlDwsF3Oy/D8bDqIru6eX7sLeN16jUzTqgZ6TJVOUHLUpg2LAHa19RytJMNVl1nVVN7aPmvyuJb6Pq2r9XPdppPzQ9pVQyhlNwRcGTtWZicHF2ZOYNDn+IcFqU6rYrAsqVDrUpP/AAq3np8Dee3zvIpQd80dy9RxUXDqqyvHg+K8vwNuAcT+0UErlSma/hJB2JBseY0m0JZo3IMVQVGq6adyOP7Q4aiStWtTUjcFhceomJVIR3ZtSwVeqs0INowt2spvphkq12OwpU2y+7kWA85jrU+6rkywEo/1ZxivFpv0WouxNOpVqqcYudh4kwVIhlXo+IqHw/p67SWnh5T7dR2X79SvX6SpYe9HCpuT3fG3/wArz1Y773FtzoU/LK9Y/PMg+knvSXBv52+xzLYmXGK+TfvdfQBXxab9xVHQZ6Le1ywP0i9J817/AIMP4mOt4y8LOPvd/QyYrGDFOKJDKiDNVpsLEteyo3VefQ3E52Kg5Vo0m+zbN562X6l/B1lKjKok1JPLruuf6NG0C2glnYw9QgwYhV/7qkE+KzBrfhtfX3/OUq3+op5d9b+VvzYsQX8mV9tPU6WXyqEAIAQCuvRDqUYXUggjqDNZRUk09jDSasxO6VqKlQpqqBZWW3eAcg6/et1GvlKqVWlpbMuHP58/3oRLNDxXuYkxK3Aa4Y8nVlJPlmAvNo4iDdndeaa+xv18W7beaZaEZ37umAGsGLHZQSRe27HQ6fMia1JSnLq4aO2/Ly8TWU5N5I+pHhOJ7u2FrWWqt7clqi5OdDz8xuDLyw8YQXVd1evz/JVw9Xq7Uauj4cn4r7ocSMvXCZQbEGIoO2INTA5Qyj99f+FVOmWmbfft94baXm9ShljnvaT4eHj9jOE6R62o6E1mpr+7jGX+18f9y2+YcN4ov2zY02rLkq0n0ZK1MXQ+YZM4zDQ5VlaM1n8/qdSvh38PdO6i7prinv5NO2nizqMRfI2X4spt620+snRzI2urivs6F+z08vTxdc9/HfzzXmZ7k+Kv1rv8vLh7GzGAGm4JtdSL+otIqizRceZUkrxaM3BcSGpqmzoArLzFhuOo85XwtTs9XLSS0a+68GaUZaZXuhhLRYuEXRi4tofvcRnXVKaFC3JmY6qOthvKdN9bXzx2imr8297eViunnqZlsjLiaH2arSWgSFquQaJ1QAAs7pzW3TbUbTpJ3Wp1YT62nLrP7Vo+PgvE0cR4qtJlpqrVKr/DSS2Ygbk30A8zNFG+pHTo5k5SdlzYo45xDFFFpdyKRrt3QLVFZxmBLEKlxooY3vpNKrSjZbstYanQzOV21FXellpsvm7I9rcQOUYTA6LTApvXtdaewCp+OoekrzqKMbR2X708TdUUpddiNW9VHi/F8l9eAx4ZwcUlARKancu697VYndne419NOkQjUtpZe79dEU6+J62V5Nvy0S8EjZWxr0rZwrrzyAqwHNspJuPe/rNnKrBXaTXho/1IFkk7K6fiJeFMSrVM3id2LEbk3IAJ6AWtL9eSllce7ZW8rHNwGinm72aWbne/42NwYjZjK1y/c0YXEXOVt+vWZD5i+pQNXFM1Fgpp0grsRdSxa6o3tc+VxMYnDZqcZp2mn2X4cU1yvb7FfD4l/EygtYW7X/lws+aV7/IsHEFFNajAgtoFW7FiTYBRub7+kqQxS6pTktXslx8vr5HRlQedxXD2JgV30Sjk/mrMth55UJJ9DabZ68l2Y2839lf6o1tSjvK/kvyb+FcKWjdiS9RviqHS/ko+6vlJKNBU7ybvJ7v98DSpVc9NkuAxk5EEAIAQAgBAKsTh1qKUcAqdwf8Amh85rKKkrS2MOKasxGuDq0a1MgGol8ucfEFbQioOdiFObyN7c6XV1KdSLXaW1+Nnz520d9yu4zhNW1X28RzjcFTrLkqorDfUbHqDuD5idCMnF3TJqlONRZZK6F/9hldKVesg6FhUA9M4J+sl67/KKfy/BVeDt3JyXzv/AO1zBiKtQq+FrWWsVPduLhK1tRl6HTVdxfnJIRipKpDbiuKK9WU3B0Kneez4S/XmvQaYbH0aeGFY5adILc6ABeRWw530t1let2ZPMzpYOPXRiqUd9kvp8jlMV21wj1EqNh3Y0zdKhCBh5qL3t5Eyk8RBvY9HDoXFxptKaV91d2Ow4TxSliaYq0GzLseRU81YcjLMZKSujiVqE6M8k1ZmPiNDuqiPROV6tQKybo/N2I5MFBOYe95IndaklOWaLUtUl80GOxZYmlSQ1GFi1ioVOgZjpc9N5rkutTRUVlvN2vtzZhbD1DVpd4qJrnLK5ZwiWLXOUAAkgWud5UxSg3FcU732sl+dvIgxHU9lRvfe70shlTrVK5vROSmNqhXMah/kU7L585rGVSs7xeWPO2r9eH1IVKVTu6L6lh4Vm/i1ajj8Nwin1CAX9CZv8LF9+Tl4N6eit7mepT7zbN9OmFAVQABoABYD0EspJKyJUrHI4viDvjKi0Ez1UUUqYOiUwfFUq1DyGaw6nLJbLLqdSNOMKEXN2T1fN8EiVXiGH4dfvnatiagBcgAuRy3NkToL/OV6teMd/QUsNXxr7CtFbcl+WLK3G8Nj69FalSrQy5lC+ELUL2Fu8B8BNrba3teQdZCrJX0LvwWJwNKUoqMr215W8Hudk/DlSkqUFVRTIZF2Ukcj63OuupvJKtJuFobrVcjiqs5Tcpu99+ZJMWuXO3hsSpDW0YGxGm+vSI1o5c0tOHzNHTd7LUyYgl3/AHQJuLZiCEXzuRr6CYlWc45aa15tWS/PyEaajLNJ/kzcTwK0VRqZIclKduVS2l3XqFBNxrpLuFio01SesYr0sc7GRtU66Gk5NLTZ35rjZcd0UrVeo5p0EDlfiYtlRTyBYA3byAmVSSWabt4cTeWInKWSir23bdkvDZ6mlOD1mN6lVaYtYikCW9qjWt8vlMqdOPdV/P8ABh0q9RWnOy5R39X+DTjMF3eGalhk1ItYGxOY2ZizbtYnUyljHVqU5ZdZPTkXsHClSlFbRX79+IcJ4TkIq1bNUtYW+Cktvhpg/VtzI6GHydqWsvp4L96ktWtm7MdF9fFjaWiAIAQAgBACAEAIBRjcSKdNqjbKCflykdWoqcHN8DWcssXI4yvxyu3jz5egWwAvtuNfeeVn0liZzupWXJWOM8XVcr3HPZTjxxIqU6lu8pkXI2ZWvla3I6EH0noMDiZV4drdHTw1Z1I67nQy8WBbx96IoscQLrcWA+LN93IeTecmoRnKaUNypjalGnRcq23728eR8y7V8UvRp4dc+XvXqEuVu2nhBy6blj6zXpajKCi3bXl4Fz+DMVSrVKkY37Outr9p+Hl7iP7QuS1tZw7H0S/Eb/s24wKWMqB2y03pEtuRmVkyaDn4nl3Cpt2Rwel6TqxWVXafsfR61JsTUWrRqr3QQrnU3cEt4wo2VrBRc7a6ay9tocJSVKLjKPavx2/U3t3WFpE2yovuSSfmWJkNatGnFznsipVq7zmzm63F6L1RUrK4QhVtcFdGJBcAai52v635cFY+hVr5pp224W04tHMWJp1Kl5J29jsEtYWnoTqEoBwnFe1NV6z0sOwREJXNYFmKmzHxA6X5W/2nhTXE7WEwNNwU6mpr7JdoGqVWw9YLnsXDqAua1gQ9tCbHfyM0nFLYr4/CRpJShsfMMRjS+IrvV+I1XzX5Wci3ta3tOPVvmdz0+BcY0YpckGPrKdtNJoty1N9nU+y8B4hmweHqVXUO9FDdyBmJQa69d/edHrYxgnJpeZ4SvS/nSjFaJvbzNfD8FlClzmYDQ8hfcr5nmef0kdChkScnd8/x58+JrUq5m0lZfvc2sQBc6Aa3PKWrELOS4nxCjiK1MCvlpgMCwVrksQDlYiw0Fs3mes6NOhUp03Jwv8/scGtj8PWxEYqrZK62e75PZcr+nM6jB4VKaBKahVGwH5nqfOc+UnJ3Z26cIwioxVkU8Y4gMPRes2uUaDqSbKPmRIK9VUqbm+BPSpupNRXE5GhxrEVB3neW12AUAeVv6zyVXpXFuV1K3gkrHcWDoRWVxudN2f4ma6HNbMps1tjpcEf85T0fRuMeJpZpbrRnJxeHVGpZbDWdAqhACAEAIAQAgBAMvFML3tKpSvbMpF+hOx+cjrU1Ug4PirGs45ouJ8ox71KeZKisGU2OhIuOh5ieRlScKjhLdHBccs3F7nUfsy4Y6pUxdQEd9lCA75Fucx9S3yE9F0fRyQzczrYWFo35nczoFo5b9oNBzQWoguKb5mA/CVIze1xLmBmo1NeJyOmqEquH04O58w4k5xBSimrlhl5AWvck8lAvc9Ly30hGNSk1Lzucz+Hq1bCYuM6SvfRrmn+7oTYqm6Zho2UkXVgQbG11PMHkZ5K6ufa8k3BO3y4jbh+FOFs1QqzVUVwynMuU38IPUG4PmJ2MJCMY35nGVfNJ+Gh3v7L6zucS/wD47oB0zgHNbzsVv7Tao7nI6RmpSXMf9t6DthWNMElGWoVG5Vb5rDnYG/tOfj6Tq0HFefocbFQc6bSPnFXHtUCogLMxyqo5k7Ceap0HKeVHIhC7SR9d4dRKUqdNjcqiqT1KqAT9J6+CtFI70VZWNM2MnxntDhKmExVRGByszVKbC9mRiT8xex9JPCWh6LA1espq3DQdfs3wD1MQ2KIIporICdMzta9vIC9/Mjzms3wKvSVXTq+Ip/af2e7jEDFUWW1diWpXs4f7zqOann0J89OdiIpalroevOa6u23ET9mOAnGYhaLuqJ8T+LxMo3SmObH6C55SGilOVjp9J1Z4ejmSv9F5nVcYxnd4mtSYWCWVF5LTCjIFHS1pw+lacpV3f5HIwU11a58fM67sPXZ8OS18veMEv+EAXt5Zs07XRCmsOlLnp5HNx2XrdDT2xpVGwddaNy+TQDcgEFwPMqGHvOxRaVRNnLxcHOjKMd7HyrD8SulhqTsANSTsAJ6JVFa7PByw7c7H2ThdNlo0lqfGKahvUKLzzc2nJtHv6MZRpxUt0lcxdquGHE4WpRTRyAUvoMykMAfI2t7yviKXWU3As0Z5JqR8wwGLdboysGUkMpBuCNCD7zxuIoZZWZ6ak88U0fR+x/D3pUi1UWeoc2XmqgWUHz3PvPTdGYV0KNpbvU4ONrqrU02Q/nSKYQAgBACAEAIB5eAcz2q4x3d0BIAtmtoSW2W/pqZw+k8VPN1FN+dvoc3GV5XyR+YgxChkzKNJ51LU5aSFfDuN1MNXAQkqbkpfwsB8Qt1tznVwuInRSknpxRco1XT1PquHrh1V1N1YBgeoIuJ6iMk1dHZTuro4rtR2h/ed0GYJcp4dCxHxXPS+lvIzsYPDxUVKS1fseS6Wx9apUlSpNqMdHbi/P2ON4sPEFGgKlj/d6Hyv+Up9OV3ljTXHVnpP4AwKlUqYqX9torzerfp9RPhF7wOw2BI+U869D6dF5tWX8GN6ncNqrBmVTqA9tSB5hdf7onQwNTtZeZQrwUZZreB1XZvtGcLVTDkjuTfw2HgufEyn1NyPWXpxRyMXhY1E5RXa38zoe2PHXSouGosVuLuwNjrqADy019xPP9JYuUH1cHbS7PI4yu4vJH5iZaq0UFQ3Ui5BXQjzuJ56Dmp5otpnKjdO63Oz7OcTNZCGN2W2v4lYXVvzHtPVdHYp16fa7y0Z3MLWdSGu6M3a/jX2emFU2ZgTm/Aq/E3rqAPfpOnTjd6nXwGGVad5bI4LCv3zFtSeZa5b3J1lleB6Om4xXZ0RU3EGwtQMjFDfcbf4hsR6zWVuJFiIQqK01uK+J8SfG4hq787Kq7hVGwH1PvOHWnmky30fho0KaivmZcMSKjKCQy2ZSNwRqCPlIttUXWlK8JbM62lizjSK1cKzAZfhAsBuB5XvOD0hiK0qrUpbHDp0IULxiuJ0vZjjQzLhz8Isi+G2UgaKCBYjYepHWdLovH1M0aVXVPuvy4HNxuGjZzjvxIduu0r0ClCgbO1izcwDewHnoTf+s9jhMOp9uWx5DpTHTpWp03Z2u3yX6nJ4cCmO+2IObMNGzbk36ztOMXHLZWPIxrVFVzKTvzudz2M48cShVzd1AN7WLKdiR1BBB9us4WLoqnJOOzPZ9GYudaDjV70d/EX9v+OPTNPDUWKl9XYGxC62APK9j9Os890linBZIu2l2ekwVBT7clxsJcBQGQnynkpu71O5maskPOx3F7kITdWJWxPwsL7eRta3W07fROKnSqqhN6Pbw/5Ob0jQi06iWqOyvPUHFPYAQAgBAPIBEtAIF4BwONq52d2/9KtUF/xMRTUD0Dn5Ty1KeerVqvlJr6L2OIpZpTm+TKaT2pEek5aKsdjncZbvFPMar63Fx6lcw+Uv0VenJeH0LCV4PyPonZnHZMJUDf8AgLj2t3ij5Nb2nf6KqdZQinw0Ojhqt6Gblc4GvWBUZmu7Mht1UK7M1/NnHynsYpqa5JHj1KPw87vtOSv5a/dmLG1r9434UC/r+s8z0tPNiWuSS+/3Pqn8F0Oq6KU/8pSfp2fsYOzhtS9bn5kn9ZzHuz1dNfy4md6/d1UcfdYfK9j9CZNQllmmV8StBk+JUuMxtm0UnQA3BP8ApzD3nae5y4u818xlVxLPUSo5BzLv1sFX8gJ4zFyz1aj8T59i3mr1Gtrv6mzilTNTA6KfzlGOjK2w57KYzunpA7PSK281IYfLUTr9GzSxMlHZl/BS/mNLZlfF8QK2OTObU1q00NzoBTHeEH1bSenWlM9fQi4YKTju/wDgRcExNru27EsfUkk/nJYaI6UIdiwu4zj8pdrAhkqU7HX+IhUH2JB9pBiH2GzSrDO4rxRi4NOK9zsU12SFNv8Auh5rb5H/AHmFsbTVpLyH/AsRkuv8zD56/rOH0hD+bfwOXiY2qs10ceqXGzK7OD1zBLKOpzU1MU5PqoZU21O/00KM4q8rvRq31MPafF97ie861H05jIAg06WH1n1DDrLRgl5nyrGzz4is34JfIlVxANErLa5nJUWpjLsbxJTjaRQ6VEyt69ypb/XTPznMxMP5Nnwf3PTYOqvjbrirP0/QX9osb3uPqnkDlHopyf8A0+s8Dj555zl429D6DhY5acV8/Ub4Zv3RE4ci8l2kzD2aqFHrgbLVFQevhY/W8uSnkdOpyt7M0rQu3Hn90fVFqXF+s9wndXPLWtoTDTIJCAewAgEHMAyVasAyVa+4gM47jHB2yEtUuqFcoC2J8Y+I36XnAr9HRoQnUvfTT5nKrYRU4Slcx442pn0P5TiU+8UIbi+rgQ9ejTuV8V8w1IZVLA676gToYKHWzyS43RZw8VUeV8TseFotBHQk1DUJLlgADcWtl5C09FhcNHDwyxOrSoxpxyo5jjuAo03pCihUnvN3Z/wWAzE2GpndwVSc28zPPdMUKVCnFU42u238jm8ZiVU1EbS/XpOD0hGaxM21xPpn8NVqL6KoqL2jZ+fFFPBW/d3G2oHoDpKEl2j0NKSdNWF/ECWJA/4b2ElprVFLEt6+B1HZskVkLU8wNMghluNhvfTlOxN6HnsbNOHZfEZ8VoUxVQouUuHzC9xutrLew3O0870rThCzirXvf2PKY6CjZpb3IlL0h6TiX7Rz0zTwGgMqOurhbXZmNuRsOU9Tg6FKMVUitWtTtYelBRUktS7iXBWbvKjVLKbuyDmQL6NuBpOkqjtY7FHHVIU1SS8PU5ymtqQv0k/A9BFXQr42PDp1H5yDEdxkb76I8Kc7HfacWR16D01I1K6pXu2lhcedzr+UJaG1WcVNJ8h1wXM13VSVL3vy+E39eUoY3DVKjTiuBycZiaSqbnRcNzKX8B1KkbXuL7S90TSqU6clNcTgY+pCck4sW8fUZkbu8rF9XKgE+Eixa1zPTYCTz2b0PK9NRj1F4rVvgK6lcWe5HxHmOs7EmtTy8YO60Oz7KGgtGlVVKYqZLFwoDcxv6c5wMRKTm1fS57bBwh1UZ2V7fMRcc4QiYgMrEiqHNjbwEEHwkebGeW6UpKik48W2emwFV1dHw0L+ENemL9B+U8/XVpM6cdkyXBOH1GasudQua9yCSVa5015WInWweAhjI5s1raMp4vFujLVXvsd1RrEADoAPkLT1cVZWOA3d3NdKrMmDZTaATgBAK3gGGvMXMGGpMXGou4vSLUyBbcb+REq4uEqlFxIK8HODiIcbg3ZCvgGh1ux+lpw4dGyUr5vb9TnRwclxIf2UzVaZLhbHkCTt10lzBYJ0qile5Ph8M4NO49ThSDcsfedrMy/lZl4pgKRyEqDbNrzF7c/aT0akovRlTF0Izisyv5nF9scDTzUlAA+Im3tK+PrSdrs7n8M4OmnNqNttvmZKahUsNBOTxPdqKUbIVof3o/8Acp//ADk9PvI5eL/pT8jvOH17MGtyM6TPIyg3oM8Zh0fu2IGzeovb+kp4mnGVsyuUq1JPRlYwdMLa2nTM1vleVPhaV75UQfD0+Qz4fhkWmoVQNOQ8zOlTjGMUkXIQSR5xDBh6bjMRdWHzBkisSwSUkzlqnCG7vKHX/If/ANSfrNDurH2XdEvG+GMEZiw0F7ZTrbzvI6srwZrHFZ6kVbihZw9vEfX85x5bHo6XeZbxTDK+4mINozXpRqR1Ot7N01+z0h0W3yuJNc8hiYZasl4jzDsFvpfWTU55UU507k8fVU2Ubg/pL9O6dyhWs1YxsoN5LdlVRRsw2HpsqrztyNpWlmL9NRskL+J8I/eU2V9g2jC+9uYM5XSOHddJXsdLBVVSb0KOG4F0ULdDpvdh9LGcit0XKUrqXt+pfjjVa1hxwagys5a2uXa52v1E6nReFlh1JXvexRx1ZVWvAcU51rsoWNtCZMWN1KZMF0AIBVUgGGuZgGGpAFmKxQIIt/y8hlNNNGkpJoyVBpKyIUV95lZWHKSQ0ZvF2GVCoXVuRH9JYhLMiaMroVGnpck6H87/ANJbSKjk3F3MHEeF06pUuDcXsQxG9r7HWVsRBStc6nRWJnSzZHbYzngVPa72/vSr1MeR2/8AqNe3e9l+CFDgVBWuEucwNyzNqD5mSRppMq1MVUkmmxuKIBAAlmxUzalrUrNaUpbs5s5XbJsukjNLl+AXxD0/ST0281iWEtSeIxOpW2m0s2LMY6XF4XSbWLKkZ8TQVgQwuCDofSaSWgz2YuXgNC9whB/ldx9L2lV0ol6GNrRekib8Cpcwx/xv+hmFSjyJJdIV2tZfT8DTh2DVECqLAbbnn1MimrM586jm22bsPRuQPO/5f0m8FmsiCcrXKMZTs9vM/XWdWLvFHIqaSkeMuk3sQ31NHD6X7zTYD9LSGexbp98rxGILNryvaUKjzF+Cse0RpIJbkqL8FiLZrjc/lLFKSiiGpFtjanLJAbKMGDdSmQXwAgFNWAYK8AxPAFFRbEg+Y+mkqJdpog4sgNpEaoz1NxJIm3Aa4FfDfqZPSjaJLBaGPF0LE22JvLkXcqVE4ti/FN05SGs1exdwVOSTlzCm1xK7OmnoVsbGbI0kNeHIGNzykzK1SRPHUvEGErVY63Kk1xKHW4ldERtwNO2p9JZpLiTQRRihlqA8iQf0MsFuDvCxkQaTJKiquLTWWxh7ldOQsmiRrMb2EIxO+yNVJ9BbkAPe0gqLUiV1uNcD8N5YpJWuV6j1IY+hcZuksQdtCtVjfUXg30k/AppajTCUMo8zK8ncu045ULcTTtUMpVFZl2D0LFGkrslR5hBcn1klrtI1b0bHiS+UzVRMA30oBogBAKKpgC+u0AxO0Aw4ynfUSCpHW6I5riZC1haVrERGlTzEGSwi2bpXGyaC0tomM+PeyzeG5FVtluJmO8iqrtF7Bu9JFdFtJEy1HYG1IE2RpIb8OTKT5yZlOpqaMZUshMjnsQy2FQqESqrXIUOqT6D0lxbFhFWLp5h5zZG8JWYsbwmxmUWou5XVXMpI5TEtjDauU0zIGTI8DeL2mDL3GGCpXUnz/KYlDMVqk7SsMaFgLSWCsivJ3ZDHaobeX5ySO5FPuitElh7FJXuOlaVjoIx4+lezCQ1Y31JKcraGVamkptalpGrAU7ayxSh2rkFSWlhijS0QGugYAwowDSIAQDNWgC3EmAYHMAqdphgUVGJuZTe5Xe5dwypqVPrJ6RLAZZpMblWI1FjMxdmaTV1YUYheftMVtXcnwOkXEzUjIS9HY1YCnmcHkNZtEhrSshnWNiD7SQrI8qNcWM1krqxpKN0ZcmtpWULMhy2YxRrACWkTHuaZAkrsSxPnNkWobF3DzqVOxBmGaVOZkZcpIMhaLMJXRBTqZg2vqO8LogHl+c34FGbvJliNCNWempyMzc1sUVdGBkyd0QONpGlKt5oTJ3KMfVsmnPSR1HZG8FqLkBlNlpDXCPdZbpvslWa1NaGSGptw8AZUYBpgBAKKogC3ErAF1VYBSwmAYKlG0ruBE4lmHpZTeSwjY2irFxeSG1yp2vNjV6lToMmvrNZ6klF5RWRIi9fQZ8NIy+c3iVamrLr5vnNjXYmRMGpUV1mrNWWhrQCWeZuZM1Whc3m6ZLGdkGGXKTDE3cycRYZtJHIkpMqww8QvMIknKyHDcpsyqgBg1IuIZg8fW0kWhpuzwLMXM2CslxaayWZGYuzK6dGVnS1LCqaG6hTsLSeCsrEUndmqkk3NRhh0gDCksAugBAK3EAx16cAwVqMAyvSmAZ3ozWxqzw05uYPO5i5lIDSi5mxnxNLS0M3pqzMv2aaFi5dhKBDTKI5mpKdpkjZPJBqeLSmpgn3cyZPDSgERT1gIqalrNiRbGJsOSbzQliAw8GW9BnTp6CbEDJd1FjU97qDDIrSmzNUS7qYNiXczABaESETTSowZNlGhBg20qcyDSogEoAQDwiAVukAzvQmAUPhpkFTYWYMFX2aZB4cNBkicNAIthLwZRX9imtjfMTTB2mTDZZ9mg1D7NBgBh4AfZ4AdxAPPs0GUROGmTJW2CmLGykeDBxYzmLlw8GjLBh5kwSGHgwe/ZoMWPRhYBMYaDJMYaYBamHgF6UpkFyrAJQAgBACAEAiRAIlIBE04BHuoB4aMA87mAHcwDzuIMnvcwYDuIAdzADuYAdzADuIB4aMAO5gyHcQDzuIFz3uIBLuYMHvdQD3uoB73cAlkgBkgEgsA9tAPYAQAgBACAEAIAQAtAC0A8tAC0ALQAtAC0ALQAtAC0ALQAtAC0ALQAtAC0ALQAtAC0A9gHloB7ACAEAIAQAgBACAEAIAQAgBACAEAIAQAgBACAEAIAQAgBACAEAIAQAgBACAEAIAQAgBACAEAIB//2Q=="/>
          <p:cNvSpPr>
            <a:spLocks noChangeAspect="1" noChangeArrowheads="1"/>
          </p:cNvSpPr>
          <p:nvPr>
            <p:custDataLst>
              <p:tags r:id="rId5"/>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SEhQQEBQUFhUWFRcVFxQUFBQUFRUXFhQWFxQVFBQYHCggGRolHBQVITEhJSkrLi4uFx8zODMsNygtLisBCgoKDg0OGxAQGiwkICYsLCwsLCwsLCwsLS8sLCwsLCwtLCwsLCwsLCwsLCwsLCwsLCwvLCwsLCwsLCwsLCwsLP/AABEIAL8BCAMBEQACEQEDEQH/xAAbAAACAwEBAQAAAAAAAAAAAAAABQIDBAYBB//EAEEQAAIBAgQDBgMFBQcDBQAAAAECAAMRBBIhMQVBUQYTImFxgTKRoRRCUrHBByMzYtEVcoKSouHwFiRDU3OywtL/xAAbAQEAAgMBAQAAAAAAAAAAAAAAAwQBAgUGB//EADoRAAIBAgQCCAUCBQMFAAAAAAABAgMRBBIhMUFRBRMiMmFxkaEUgbHB0eHwBiMzQlI0YvEVU3Kywv/aAAwDAQACEQMRAD8A+4wAgBACAEAIAQAgBACAEAIAQAgBACAEAIAQAgBACAEAIAQAgBACAEAIAQAgBACAEAIAQAgBACAEAIAQAgBACAEAIAQAgBACAEAIAQAgBACAEAIAQAgBACAEAIAQAgBACAEAIAQAgBACAEAIAQAgBACAEAIAQAgEKlQKCzEADck2A9TBlJt2SENfthhwxSl3ldhoRQRqlvUjSRdauGpdXR9VK9RqPm9fTch/1NV3GBxVvRQfle8dZL/EfC0f+8vRkR20oqbYinXoedakyr/mjrbbpoz8BKX9OcZeCevox/hMWlVQ9NlZTzUgj6SRNPVFOpTnTllmrPxL5k0CAEAIAQAgBACAEAIAQAgBACAQq1AoLMbAAkk7ADcmG7GUm3ZHL0+I4nGknCEUMPcgV3XNUqWNiaSHQD+YyHNKe2iOhKlRw2lRZp8r9ledt/YvXslTP8atiap5l67D/SmUCZ6pcdTR4+ou4lHySJf9KUl/g1cTSPVK7n/S+YfSOqXAfH1H30n5xRXUxmJwfirn7RQG9VVy1qY/E6jRl6kTF5Q31RtGnRxOkOxPgv7X4a7HRUaodQykFWAII2IOxElTvsUJRcXlkrNFkyYCAEAIAQAgFVfEKgzOwUDmxAHzMykbRi5O0VcS1e12H1yd5VA3NKk7qLb3a1plxtuWFg5/3NLzevsLMHhm4k3f18y4YMRSoA27y2heoRuL308um9aP8zV7FyrJYJdVT7/90vsjqsNhkpqEpqqqNlUAAewkqSOZKTk7tltpmxqRqUwwsQCDuCLg+0WMptHI8Y4I2DLYzh/hy+KrQH8Oog1Yqv3WGpsPzkM4OPagdLD4mNW1HEap7PijqOFY5a9JKyfC4vbp1B9DcSWMlJXRQr0ZUajpy3RrmxEEAIAQAgBACAEAIAQDNi8fTpC9V1TpmIF/Qc5HOtThpJ2NJVIx3Zm/t7D86gA6kMB8yLTT4mmt37P8GvXQ5+zN1GurjMjBgeakEfMSWM4zV4u5IpJ6oS9uAxwVcJe9lvbfLnXP/pvNK3cZf6McfioX8fWzt7jLhwQUqYp2yZFy22y2GW3tabrbQq1L53fc0zY0CAQqgWOa1ra32tzv5TBmN76CLsG18KLfAKlQU73/AIYc5d/eRUO4Xek/9Q+dlfztqdHJigEA8vAC8ALwDLxXHLQpNVbZRsNyToAPeZiruxJRpOpNRQiwnCDWIr47xsdVon+FSB2GTZm6k/7zLlwRZqVlDsUtF7v98hhxbCl8PWpUxYtSqIoGguyEDbzMjkrpohozyVYyeyafuZuxWLWphKWXdBkYcwy73H195HRd4Jciz0lTccRJ8Jap80x/JigEAIBi4xi1pUalR9lU++mg9zpNJyUVdk2HpSq1FCO7Yv7D4NqWCoq25Ba3kxJX6WmtGLUFcn6SqRqYmTjtt6Kw/kpRPGNtTDdgKH4+huKKVK381MAJ/nYgH2vK3xKl/TTl48PV/Yn6hrvNL6gvF33bDuB5PTJ+V5l1ai3h6P8A4MdXD/L2N2Cx6VQchNx8SsCGX1UzalXhUulut09GjWdKUN9ufA1SYjCAEAIBi4vijSovUXcDS+1zoL/OQYmbhScluR1ZOMG0ZMDgFp+L4qh+Ko2rsfXkPIaRSoxgtN+L4vzMwgorQ0PWUbkfOSElmYqmFQnPQISr+JdA3lUX7w+sgqUb9qGkuf2fNEU6XGOjMdKi+LGfEMVpkkCgjFVNiVJqMNW1B0lqjiYzpKUFutfuinTpzrNVKj43STslbbzYUKFbCaUB31C9xSJtUp33FNjoy+R19ZDZw7uq5HoHWpYn+q8s/wDLg/Nc/FehpXtXQGlXvKR5irSqJb3IsfnM9bHjp8jX4Co+44y8pL83GmA4hTrLnourrtdSCL9JupKWqK1WjOk8s1ZiGuK2OerQB7nD03NOoQb1qpFrqvJEII11JEj1m2tkXVKGEUZpZptXXJflr2Okw2HWmi06ahVUBVUbADQASVK2hzpScm5N3YvxPFyXNLDp3rLozE5aaHoz63PkLmb2tuTKkorNUdvDj+hBlxZ1NagnkKLMB/iNQX+Uw5RQz0Uu6/X9CjBHEYhc1SpkS5saS5HqC/xeItkHpqfKUYueI7V2o8Et34t+PgUm+teaN1Hlx9TT/YVD7yZj1dnc/MmbfB0OMU/PX6mfh6fI8PB1XWi9SkeWVyy+6MSCPlDwsF3Oy/D8bDqIru6eX7sLeN16jUzTqgZ6TJVOUHLUpg2LAHa19RytJMNVl1nVVN7aPmvyuJb6Pq2r9XPdppPzQ9pVQyhlNwRcGTtWZicHF2ZOYNDn+IcFqU6rYrAsqVDrUpP/AAq3np8Dee3zvIpQd80dy9RxUXDqqyvHg+K8vwNuAcT+0UErlSma/hJB2JBseY0m0JZo3IMVQVGq6adyOP7Q4aiStWtTUjcFhceomJVIR3ZtSwVeqs0INowt2spvphkq12OwpU2y+7kWA85jrU+6rkywEo/1ZxivFpv0WouxNOpVqqcYudh4kwVIhlXo+IqHw/p67SWnh5T7dR2X79SvX6SpYe9HCpuT3fG3/wArz1Y773FtzoU/LK9Y/PMg+knvSXBv52+xzLYmXGK+TfvdfQBXxab9xVHQZ6Le1ywP0i9J817/AIMP4mOt4y8LOPvd/QyYrGDFOKJDKiDNVpsLEteyo3VefQ3E52Kg5Vo0m+zbN562X6l/B1lKjKok1JPLruuf6NG0C2glnYw9QgwYhV/7qkE+KzBrfhtfX3/OUq3+op5d9b+VvzYsQX8mV9tPU6WXyqEAIAQCuvRDqUYXUggjqDNZRUk09jDSasxO6VqKlQpqqBZWW3eAcg6/et1GvlKqVWlpbMuHP58/3oRLNDxXuYkxK3Aa4Y8nVlJPlmAvNo4iDdndeaa+xv18W7beaZaEZ37umAGsGLHZQSRe27HQ6fMia1JSnLq4aO2/Ly8TWU5N5I+pHhOJ7u2FrWWqt7clqi5OdDz8xuDLyw8YQXVd1evz/JVw9Xq7Uauj4cn4r7ocSMvXCZQbEGIoO2INTA5Qyj99f+FVOmWmbfft94baXm9ShljnvaT4eHj9jOE6R62o6E1mpr+7jGX+18f9y2+YcN4ov2zY02rLkq0n0ZK1MXQ+YZM4zDQ5VlaM1n8/qdSvh38PdO6i7prinv5NO2nizqMRfI2X4spt620+snRzI2urivs6F+z08vTxdc9/HfzzXmZ7k+Kv1rv8vLh7GzGAGm4JtdSL+otIqizRceZUkrxaM3BcSGpqmzoArLzFhuOo85XwtTs9XLSS0a+68GaUZaZXuhhLRYuEXRi4tofvcRnXVKaFC3JmY6qOthvKdN9bXzx2imr8297eViunnqZlsjLiaH2arSWgSFquQaJ1QAAs7pzW3TbUbTpJ3Wp1YT62nLrP7Vo+PgvE0cR4qtJlpqrVKr/DSS2Ygbk30A8zNFG+pHTo5k5SdlzYo45xDFFFpdyKRrt3QLVFZxmBLEKlxooY3vpNKrSjZbstYanQzOV21FXellpsvm7I9rcQOUYTA6LTApvXtdaewCp+OoekrzqKMbR2X708TdUUpddiNW9VHi/F8l9eAx4ZwcUlARKancu697VYndne419NOkQjUtpZe79dEU6+J62V5Nvy0S8EjZWxr0rZwrrzyAqwHNspJuPe/rNnKrBXaTXho/1IFkk7K6fiJeFMSrVM3id2LEbk3IAJ6AWtL9eSllce7ZW8rHNwGinm72aWbne/42NwYjZjK1y/c0YXEXOVt+vWZD5i+pQNXFM1Fgpp0grsRdSxa6o3tc+VxMYnDZqcZp2mn2X4cU1yvb7FfD4l/EygtYW7X/lws+aV7/IsHEFFNajAgtoFW7FiTYBRub7+kqQxS6pTktXslx8vr5HRlQedxXD2JgV30Sjk/mrMth55UJJ9DabZ68l2Y2839lf6o1tSjvK/kvyb+FcKWjdiS9RviqHS/ko+6vlJKNBU7ybvJ7v98DSpVc9NkuAxk5EEAIAQAgBAKsTh1qKUcAqdwf8Amh85rKKkrS2MOKasxGuDq0a1MgGol8ucfEFbQioOdiFObyN7c6XV1KdSLXaW1+Nnz520d9yu4zhNW1X28RzjcFTrLkqorDfUbHqDuD5idCMnF3TJqlONRZZK6F/9hldKVesg6FhUA9M4J+sl67/KKfy/BVeDt3JyXzv/AO1zBiKtQq+FrWWsVPduLhK1tRl6HTVdxfnJIRipKpDbiuKK9WU3B0Kneez4S/XmvQaYbH0aeGFY5adILc6ABeRWw530t1let2ZPMzpYOPXRiqUd9kvp8jlMV21wj1EqNh3Y0zdKhCBh5qL3t5Eyk8RBvY9HDoXFxptKaV91d2Ow4TxSliaYq0GzLseRU81YcjLMZKSujiVqE6M8k1ZmPiNDuqiPROV6tQKybo/N2I5MFBOYe95IndaklOWaLUtUl80GOxZYmlSQ1GFi1ioVOgZjpc9N5rkutTRUVlvN2vtzZhbD1DVpd4qJrnLK5ZwiWLXOUAAkgWud5UxSg3FcU732sl+dvIgxHU9lRvfe70shlTrVK5vROSmNqhXMah/kU7L585rGVSs7xeWPO2r9eH1IVKVTu6L6lh4Vm/i1ajj8Nwin1CAX9CZv8LF9+Tl4N6eit7mepT7zbN9OmFAVQABoABYD0EspJKyJUrHI4viDvjKi0Ez1UUUqYOiUwfFUq1DyGaw6nLJbLLqdSNOMKEXN2T1fN8EiVXiGH4dfvnatiagBcgAuRy3NkToL/OV6teMd/QUsNXxr7CtFbcl+WLK3G8Nj69FalSrQy5lC+ELUL2Fu8B8BNrba3teQdZCrJX0LvwWJwNKUoqMr215W8Hudk/DlSkqUFVRTIZF2Ukcj63OuupvJKtJuFobrVcjiqs5Tcpu99+ZJMWuXO3hsSpDW0YGxGm+vSI1o5c0tOHzNHTd7LUyYgl3/AHQJuLZiCEXzuRr6CYlWc45aa15tWS/PyEaajLNJ/kzcTwK0VRqZIclKduVS2l3XqFBNxrpLuFio01SesYr0sc7GRtU66Gk5NLTZ35rjZcd0UrVeo5p0EDlfiYtlRTyBYA3byAmVSSWabt4cTeWInKWSir23bdkvDZ6mlOD1mN6lVaYtYikCW9qjWt8vlMqdOPdV/P8ABh0q9RWnOy5R39X+DTjMF3eGalhk1ItYGxOY2ZizbtYnUyljHVqU5ZdZPTkXsHClSlFbRX79+IcJ4TkIq1bNUtYW+Cktvhpg/VtzI6GHydqWsvp4L96ktWtm7MdF9fFjaWiAIAQAgBACAEAIBRjcSKdNqjbKCflykdWoqcHN8DWcssXI4yvxyu3jz5egWwAvtuNfeeVn0liZzupWXJWOM8XVcr3HPZTjxxIqU6lu8pkXI2ZWvla3I6EH0noMDiZV4drdHTw1Z1I67nQy8WBbx96IoscQLrcWA+LN93IeTecmoRnKaUNypjalGnRcq23728eR8y7V8UvRp4dc+XvXqEuVu2nhBy6blj6zXpajKCi3bXl4Fz+DMVSrVKkY37Outr9p+Hl7iP7QuS1tZw7H0S/Eb/s24wKWMqB2y03pEtuRmVkyaDn4nl3Cpt2Rwel6TqxWVXafsfR61JsTUWrRqr3QQrnU3cEt4wo2VrBRc7a6ay9tocJSVKLjKPavx2/U3t3WFpE2yovuSSfmWJkNatGnFznsipVq7zmzm63F6L1RUrK4QhVtcFdGJBcAai52v635cFY+hVr5pp224W04tHMWJp1Kl5J29jsEtYWnoTqEoBwnFe1NV6z0sOwREJXNYFmKmzHxA6X5W/2nhTXE7WEwNNwU6mpr7JdoGqVWw9YLnsXDqAua1gQ9tCbHfyM0nFLYr4/CRpJShsfMMRjS+IrvV+I1XzX5Wci3ta3tOPVvmdz0+BcY0YpckGPrKdtNJoty1N9nU+y8B4hmweHqVXUO9FDdyBmJQa69d/edHrYxgnJpeZ4SvS/nSjFaJvbzNfD8FlClzmYDQ8hfcr5nmef0kdChkScnd8/x58+JrUq5m0lZfvc2sQBc6Aa3PKWrELOS4nxCjiK1MCvlpgMCwVrksQDlYiw0Fs3mes6NOhUp03Jwv8/scGtj8PWxEYqrZK62e75PZcr+nM6jB4VKaBKahVGwH5nqfOc+UnJ3Z26cIwioxVkU8Y4gMPRes2uUaDqSbKPmRIK9VUqbm+BPSpupNRXE5GhxrEVB3neW12AUAeVv6zyVXpXFuV1K3gkrHcWDoRWVxudN2f4ma6HNbMps1tjpcEf85T0fRuMeJpZpbrRnJxeHVGpZbDWdAqhACAEAIAQAgBAMvFML3tKpSvbMpF+hOx+cjrU1Ug4PirGs45ouJ8ox71KeZKisGU2OhIuOh5ieRlScKjhLdHBccs3F7nUfsy4Y6pUxdQEd9lCA75Fucx9S3yE9F0fRyQzczrYWFo35nczoFo5b9oNBzQWoguKb5mA/CVIze1xLmBmo1NeJyOmqEquH04O58w4k5xBSimrlhl5AWvck8lAvc9Ly30hGNSk1Lzucz+Hq1bCYuM6SvfRrmn+7oTYqm6Zho2UkXVgQbG11PMHkZ5K6ufa8k3BO3y4jbh+FOFs1QqzVUVwynMuU38IPUG4PmJ2MJCMY35nGVfNJ+Gh3v7L6zucS/wD47oB0zgHNbzsVv7Tao7nI6RmpSXMf9t6DthWNMElGWoVG5Vb5rDnYG/tOfj6Tq0HFefocbFQc6bSPnFXHtUCogLMxyqo5k7Ceap0HKeVHIhC7SR9d4dRKUqdNjcqiqT1KqAT9J6+CtFI70VZWNM2MnxntDhKmExVRGByszVKbC9mRiT8xex9JPCWh6LA1espq3DQdfs3wD1MQ2KIIporICdMzta9vIC9/Mjzms3wKvSVXTq+Ip/af2e7jEDFUWW1diWpXs4f7zqOann0J89OdiIpalroevOa6u23ET9mOAnGYhaLuqJ8T+LxMo3SmObH6C55SGilOVjp9J1Z4ejmSv9F5nVcYxnd4mtSYWCWVF5LTCjIFHS1pw+lacpV3f5HIwU11a58fM67sPXZ8OS18veMEv+EAXt5Zs07XRCmsOlLnp5HNx2XrdDT2xpVGwddaNy+TQDcgEFwPMqGHvOxRaVRNnLxcHOjKMd7HyrD8SulhqTsANSTsAJ6JVFa7PByw7c7H2ThdNlo0lqfGKahvUKLzzc2nJtHv6MZRpxUt0lcxdquGHE4WpRTRyAUvoMykMAfI2t7yviKXWU3As0Z5JqR8wwGLdboysGUkMpBuCNCD7zxuIoZZWZ6ak88U0fR+x/D3pUi1UWeoc2XmqgWUHz3PvPTdGYV0KNpbvU4ONrqrU02Q/nSKYQAgBACAEAIB5eAcz2q4x3d0BIAtmtoSW2W/pqZw+k8VPN1FN+dvoc3GV5XyR+YgxChkzKNJ51LU5aSFfDuN1MNXAQkqbkpfwsB8Qt1tznVwuInRSknpxRco1XT1PquHrh1V1N1YBgeoIuJ6iMk1dHZTuro4rtR2h/ed0GYJcp4dCxHxXPS+lvIzsYPDxUVKS1fseS6Wx9apUlSpNqMdHbi/P2ON4sPEFGgKlj/d6Hyv+Up9OV3ljTXHVnpP4AwKlUqYqX9torzerfp9RPhF7wOw2BI+U869D6dF5tWX8GN6ncNqrBmVTqA9tSB5hdf7onQwNTtZeZQrwUZZreB1XZvtGcLVTDkjuTfw2HgufEyn1NyPWXpxRyMXhY1E5RXa38zoe2PHXSouGosVuLuwNjrqADy019xPP9JYuUH1cHbS7PI4yu4vJH5iZaq0UFQ3Ui5BXQjzuJ56Dmp5otpnKjdO63Oz7OcTNZCGN2W2v4lYXVvzHtPVdHYp16fa7y0Z3MLWdSGu6M3a/jX2emFU2ZgTm/Aq/E3rqAPfpOnTjd6nXwGGVad5bI4LCv3zFtSeZa5b3J1lleB6Om4xXZ0RU3EGwtQMjFDfcbf4hsR6zWVuJFiIQqK01uK+J8SfG4hq787Kq7hVGwH1PvOHWnmky30fho0KaivmZcMSKjKCQy2ZSNwRqCPlIttUXWlK8JbM62lizjSK1cKzAZfhAsBuB5XvOD0hiK0qrUpbHDp0IULxiuJ0vZjjQzLhz8Isi+G2UgaKCBYjYepHWdLovH1M0aVXVPuvy4HNxuGjZzjvxIduu0r0ClCgbO1izcwDewHnoTf+s9jhMOp9uWx5DpTHTpWp03Z2u3yX6nJ4cCmO+2IObMNGzbk36ztOMXHLZWPIxrVFVzKTvzudz2M48cShVzd1AN7WLKdiR1BBB9us4WLoqnJOOzPZ9GYudaDjV70d/EX9v+OPTNPDUWKl9XYGxC62APK9j9Os890linBZIu2l2ekwVBT7clxsJcBQGQnynkpu71O5maskPOx3F7kITdWJWxPwsL7eRta3W07fROKnSqqhN6Pbw/5Ob0jQi06iWqOyvPUHFPYAQAgBAPIBEtAIF4BwONq52d2/9KtUF/xMRTUD0Dn5Ty1KeerVqvlJr6L2OIpZpTm+TKaT2pEek5aKsdjncZbvFPMar63Fx6lcw+Uv0VenJeH0LCV4PyPonZnHZMJUDf8AgLj2t3ij5Nb2nf6KqdZQinw0Ojhqt6Gblc4GvWBUZmu7Mht1UK7M1/NnHynsYpqa5JHj1KPw87vtOSv5a/dmLG1r9434UC/r+s8z0tPNiWuSS+/3Pqn8F0Oq6KU/8pSfp2fsYOzhtS9bn5kn9ZzHuz1dNfy4md6/d1UcfdYfK9j9CZNQllmmV8StBk+JUuMxtm0UnQA3BP8ApzD3nae5y4u818xlVxLPUSo5BzLv1sFX8gJ4zFyz1aj8T59i3mr1Gtrv6mzilTNTA6KfzlGOjK2w57KYzunpA7PSK281IYfLUTr9GzSxMlHZl/BS/mNLZlfF8QK2OTObU1q00NzoBTHeEH1bSenWlM9fQi4YKTju/wDgRcExNru27EsfUkk/nJYaI6UIdiwu4zj8pdrAhkqU7HX+IhUH2JB9pBiH2GzSrDO4rxRi4NOK9zsU12SFNv8Auh5rb5H/AHmFsbTVpLyH/AsRkuv8zD56/rOH0hD+bfwOXiY2qs10ceqXGzK7OD1zBLKOpzU1MU5PqoZU21O/00KM4q8rvRq31MPafF97ie861H05jIAg06WH1n1DDrLRgl5nyrGzz4is34JfIlVxANErLa5nJUWpjLsbxJTjaRQ6VEyt69ypb/XTPznMxMP5Nnwf3PTYOqvjbrirP0/QX9osb3uPqnkDlHopyf8A0+s8Dj555zl429D6DhY5acV8/Ub4Zv3RE4ci8l2kzD2aqFHrgbLVFQevhY/W8uSnkdOpyt7M0rQu3Hn90fVFqXF+s9wndXPLWtoTDTIJCAewAgEHMAyVasAyVa+4gM47jHB2yEtUuqFcoC2J8Y+I36XnAr9HRoQnUvfTT5nKrYRU4Slcx442pn0P5TiU+8UIbi+rgQ9ejTuV8V8w1IZVLA676gToYKHWzyS43RZw8VUeV8TseFotBHQk1DUJLlgADcWtl5C09FhcNHDwyxOrSoxpxyo5jjuAo03pCihUnvN3Z/wWAzE2GpndwVSc28zPPdMUKVCnFU42u238jm8ZiVU1EbS/XpOD0hGaxM21xPpn8NVqL6KoqL2jZ+fFFPBW/d3G2oHoDpKEl2j0NKSdNWF/ECWJA/4b2ElprVFLEt6+B1HZskVkLU8wNMghluNhvfTlOxN6HnsbNOHZfEZ8VoUxVQouUuHzC9xutrLew3O0870rThCzirXvf2PKY6CjZpb3IlL0h6TiX7Rz0zTwGgMqOurhbXZmNuRsOU9Tg6FKMVUitWtTtYelBRUktS7iXBWbvKjVLKbuyDmQL6NuBpOkqjtY7FHHVIU1SS8PU5ymtqQv0k/A9BFXQr42PDp1H5yDEdxkb76I8Kc7HfacWR16D01I1K6pXu2lhcedzr+UJaG1WcVNJ8h1wXM13VSVL3vy+E39eUoY3DVKjTiuBycZiaSqbnRcNzKX8B1KkbXuL7S90TSqU6clNcTgY+pCck4sW8fUZkbu8rF9XKgE+Eixa1zPTYCTz2b0PK9NRj1F4rVvgK6lcWe5HxHmOs7EmtTy8YO60Oz7KGgtGlVVKYqZLFwoDcxv6c5wMRKTm1fS57bBwh1UZ2V7fMRcc4QiYgMrEiqHNjbwEEHwkebGeW6UpKik48W2emwFV1dHw0L+ENemL9B+U8/XVpM6cdkyXBOH1GasudQua9yCSVa5015WInWweAhjI5s1raMp4vFujLVXvsd1RrEADoAPkLT1cVZWOA3d3NdKrMmDZTaATgBAK3gGGvMXMGGpMXGou4vSLUyBbcb+REq4uEqlFxIK8HODiIcbg3ZCvgGh1ux+lpw4dGyUr5vb9TnRwclxIf2UzVaZLhbHkCTt10lzBYJ0qile5Ph8M4NO49ThSDcsfedrMy/lZl4pgKRyEqDbNrzF7c/aT0akovRlTF0Izisyv5nF9scDTzUlAA+Im3tK+PrSdrs7n8M4OmnNqNttvmZKahUsNBOTxPdqKUbIVof3o/8Acp//ADk9PvI5eL/pT8jvOH17MGtyM6TPIyg3oM8Zh0fu2IGzeovb+kp4mnGVsyuUq1JPRlYwdMLa2nTM1vleVPhaV75UQfD0+Qz4fhkWmoVQNOQ8zOlTjGMUkXIQSR5xDBh6bjMRdWHzBkisSwSUkzlqnCG7vKHX/If/ANSfrNDurH2XdEvG+GMEZiw0F7ZTrbzvI6srwZrHFZ6kVbihZw9vEfX85x5bHo6XeZbxTDK+4mINozXpRqR1Ot7N01+z0h0W3yuJNc8hiYZasl4jzDsFvpfWTU55UU507k8fVU2Ubg/pL9O6dyhWs1YxsoN5LdlVRRsw2HpsqrztyNpWlmL9NRskL+J8I/eU2V9g2jC+9uYM5XSOHddJXsdLBVVSb0KOG4F0ULdDpvdh9LGcit0XKUrqXt+pfjjVa1hxwagys5a2uXa52v1E6nReFlh1JXvexRx1ZVWvAcU51rsoWNtCZMWN1KZMF0AIBVUgGGuZgGGpAFmKxQIIt/y8hlNNNGkpJoyVBpKyIUV95lZWHKSQ0ZvF2GVCoXVuRH9JYhLMiaMroVGnpck6H87/ANJbSKjk3F3MHEeF06pUuDcXsQxG9r7HWVsRBStc6nRWJnSzZHbYzngVPa72/vSr1MeR2/8AqNe3e9l+CFDgVBWuEucwNyzNqD5mSRppMq1MVUkmmxuKIBAAlmxUzalrUrNaUpbs5s5XbJsukjNLl+AXxD0/ST0281iWEtSeIxOpW2m0s2LMY6XF4XSbWLKkZ8TQVgQwuCDofSaSWgz2YuXgNC9whB/ldx9L2lV0ol6GNrRekib8Cpcwx/xv+hmFSjyJJdIV2tZfT8DTh2DVECqLAbbnn1MimrM586jm22bsPRuQPO/5f0m8FmsiCcrXKMZTs9vM/XWdWLvFHIqaSkeMuk3sQ31NHD6X7zTYD9LSGexbp98rxGILNryvaUKjzF+Cse0RpIJbkqL8FiLZrjc/lLFKSiiGpFtjanLJAbKMGDdSmQXwAgFNWAYK8AxPAFFRbEg+Y+mkqJdpog4sgNpEaoz1NxJIm3Aa4FfDfqZPSjaJLBaGPF0LE22JvLkXcqVE4ti/FN05SGs1exdwVOSTlzCm1xK7OmnoVsbGbI0kNeHIGNzykzK1SRPHUvEGErVY63Kk1xKHW4ldERtwNO2p9JZpLiTQRRihlqA8iQf0MsFuDvCxkQaTJKiquLTWWxh7ldOQsmiRrMb2EIxO+yNVJ9BbkAPe0gqLUiV1uNcD8N5YpJWuV6j1IY+hcZuksQdtCtVjfUXg30k/AppajTCUMo8zK8ncu045ULcTTtUMpVFZl2D0LFGkrslR5hBcn1klrtI1b0bHiS+UzVRMA30oBogBAKKpgC+u0AxO0Aw4ynfUSCpHW6I5riZC1haVrERGlTzEGSwi2bpXGyaC0tomM+PeyzeG5FVtluJmO8iqrtF7Bu9JFdFtJEy1HYG1IE2RpIb8OTKT5yZlOpqaMZUshMjnsQy2FQqESqrXIUOqT6D0lxbFhFWLp5h5zZG8JWYsbwmxmUWou5XVXMpI5TEtjDauU0zIGTI8DeL2mDL3GGCpXUnz/KYlDMVqk7SsMaFgLSWCsivJ3ZDHaobeX5ySO5FPuitElh7FJXuOlaVjoIx4+lezCQ1Y31JKcraGVamkptalpGrAU7ayxSh2rkFSWlhijS0QGugYAwowDSIAQDNWgC3EmAYHMAqdphgUVGJuZTe5Xe5dwypqVPrJ6RLAZZpMblWI1FjMxdmaTV1YUYheftMVtXcnwOkXEzUjIS9HY1YCnmcHkNZtEhrSshnWNiD7SQrI8qNcWM1krqxpKN0ZcmtpWULMhy2YxRrACWkTHuaZAkrsSxPnNkWobF3DzqVOxBmGaVOZkZcpIMhaLMJXRBTqZg2vqO8LogHl+c34FGbvJliNCNWempyMzc1sUVdGBkyd0QONpGlKt5oTJ3KMfVsmnPSR1HZG8FqLkBlNlpDXCPdZbpvslWa1NaGSGptw8AZUYBpgBAKKogC3ErAF1VYBSwmAYKlG0ruBE4lmHpZTeSwjY2irFxeSG1yp2vNjV6lToMmvrNZ6klF5RWRIi9fQZ8NIy+c3iVamrLr5vnNjXYmRMGpUV1mrNWWhrQCWeZuZM1Whc3m6ZLGdkGGXKTDE3cycRYZtJHIkpMqww8QvMIknKyHDcpsyqgBg1IuIZg8fW0kWhpuzwLMXM2CslxaayWZGYuzK6dGVnS1LCqaG6hTsLSeCsrEUndmqkk3NRhh0gDCksAugBAK3EAx16cAwVqMAyvSmAZ3ozWxqzw05uYPO5i5lIDSi5mxnxNLS0M3pqzMv2aaFi5dhKBDTKI5mpKdpkjZPJBqeLSmpgn3cyZPDSgERT1gIqalrNiRbGJsOSbzQliAw8GW9BnTp6CbEDJd1FjU97qDDIrSmzNUS7qYNiXczABaESETTSowZNlGhBg20qcyDSogEoAQDwiAVukAzvQmAUPhpkFTYWYMFX2aZB4cNBkicNAIthLwZRX9imtjfMTTB2mTDZZ9mg1D7NBgBh4AfZ4AdxAPPs0GUROGmTJW2CmLGykeDBxYzmLlw8GjLBh5kwSGHgwe/ZoMWPRhYBMYaDJMYaYBamHgF6UpkFyrAJQAgBACAEAiRAIlIBE04BHuoB4aMA87mAHcwDzuIMnvcwYDuIAdzADuYAdzADuIB4aMAO5gyHcQDzuIFz3uIBLuYMHvdQD3uoB73cAlkgBkgEgsA9tAPYAQAgBACAEAIAQAtAC0A8tAC0ALQAtAC0ALQAtAC0ALQAtAC0ALQAtAC0ALQAtAC0A9gHloB7ACAEAIAQAgBACAEAIAQAgBACAEAIAQAgBACAEAIAQAgBACAEAIAQAgBACAEAIAQAgBACAEAIB//2Q=="/>
          <p:cNvSpPr>
            <a:spLocks noChangeAspect="1" noChangeArrowheads="1"/>
          </p:cNvSpPr>
          <p:nvPr>
            <p:custDataLst>
              <p:tags r:id="rId6"/>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8" descr="data:image/jpeg;base64,/9j/4AAQSkZJRgABAQAAAQABAAD/2wCEAAkGBxQSEhQQEBQUFhUWFRcVFxQUFBQUFRUXFhQWFxQVFBQYHCggGRolHBQVITEhJSkrLi4uFx8zODMsNygtLisBCgoKDg0OGxAQGiwkICYsLCwsLCwsLCwsLS8sLCwsLCwtLCwsLCwsLCwsLCwsLCwsLCwvLCwsLCwsLCwsLCwsLP/AABEIAL8BCAMBEQACEQEDEQH/xAAbAAACAwEBAQAAAAAAAAAAAAAABQIDBAYBB//EAEEQAAIBAgQDBgMFBQcDBQAAAAECAAMRBBIhMQVBUQYTImFxgTKRoRRCUrHBByMzYtEVcoKSouHwFiRDU3OywtL/xAAbAQEAAgMBAQAAAAAAAAAAAAAAAwQBAgUGB//EADoRAAIBAgQCCAUCBQMFAAAAAAABAgMRBBIhMUFRBRMiMmFxkaEUgbHB0eHwBiMzQlI0YvEVU3Kywv/aAAwDAQACEQMRAD8A+4wAgBACAEAIAQAgBACAEAIAQAgBACAEAIAQAgBACAEAIAQAgBACAEAIAQAgBACAEAIAQAgBACAEAIAQAgBACAEAIAQAgBACAEAIAQAgBACAEAIAQAgBACAEAIAQAgBACAEAIAQAgBACAEAIAQAgBACAEAIAQAgEKlQKCzEADck2A9TBlJt2SENfthhwxSl3ldhoRQRqlvUjSRdauGpdXR9VK9RqPm9fTch/1NV3GBxVvRQfle8dZL/EfC0f+8vRkR20oqbYinXoedakyr/mjrbbpoz8BKX9OcZeCevox/hMWlVQ9NlZTzUgj6SRNPVFOpTnTllmrPxL5k0CAEAIAQAgBACAEAIAQAgBACAQq1AoLMbAAkk7ADcmG7GUm3ZHL0+I4nGknCEUMPcgV3XNUqWNiaSHQD+YyHNKe2iOhKlRw2lRZp8r9ledt/YvXslTP8atiap5l67D/SmUCZ6pcdTR4+ou4lHySJf9KUl/g1cTSPVK7n/S+YfSOqXAfH1H30n5xRXUxmJwfirn7RQG9VVy1qY/E6jRl6kTF5Q31RtGnRxOkOxPgv7X4a7HRUaodQykFWAII2IOxElTvsUJRcXlkrNFkyYCAEAIAQAgFVfEKgzOwUDmxAHzMykbRi5O0VcS1e12H1yd5VA3NKk7qLb3a1plxtuWFg5/3NLzevsLMHhm4k3f18y4YMRSoA27y2heoRuL308um9aP8zV7FyrJYJdVT7/90vsjqsNhkpqEpqqqNlUAAewkqSOZKTk7tltpmxqRqUwwsQCDuCLg+0WMptHI8Y4I2DLYzh/hy+KrQH8Oog1Yqv3WGpsPzkM4OPagdLD4mNW1HEap7PijqOFY5a9JKyfC4vbp1B9DcSWMlJXRQr0ZUajpy3RrmxEEAIAQAgBACAEAIAQDNi8fTpC9V1TpmIF/Qc5HOtThpJ2NJVIx3Zm/t7D86gA6kMB8yLTT4mmt37P8GvXQ5+zN1GurjMjBgeakEfMSWM4zV4u5IpJ6oS9uAxwVcJe9lvbfLnXP/pvNK3cZf6McfioX8fWzt7jLhwQUqYp2yZFy22y2GW3tabrbQq1L53fc0zY0CAQqgWOa1ra32tzv5TBmN76CLsG18KLfAKlQU73/AIYc5d/eRUO4Xek/9Q+dlfztqdHJigEA8vAC8ALwDLxXHLQpNVbZRsNyToAPeZiruxJRpOpNRQiwnCDWIr47xsdVon+FSB2GTZm6k/7zLlwRZqVlDsUtF7v98hhxbCl8PWpUxYtSqIoGguyEDbzMjkrpohozyVYyeyafuZuxWLWphKWXdBkYcwy73H195HRd4Jciz0lTccRJ8Jap80x/JigEAIBi4xi1pUalR9lU++mg9zpNJyUVdk2HpSq1FCO7Yv7D4NqWCoq25Ba3kxJX6WmtGLUFcn6SqRqYmTjtt6Kw/kpRPGNtTDdgKH4+huKKVK381MAJ/nYgH2vK3xKl/TTl48PV/Yn6hrvNL6gvF33bDuB5PTJ+V5l1ai3h6P8A4MdXD/L2N2Cx6VQchNx8SsCGX1UzalXhUulut09GjWdKUN9ufA1SYjCAEAIBi4vijSovUXcDS+1zoL/OQYmbhScluR1ZOMG0ZMDgFp+L4qh+Ko2rsfXkPIaRSoxgtN+L4vzMwgorQ0PWUbkfOSElmYqmFQnPQISr+JdA3lUX7w+sgqUb9qGkuf2fNEU6XGOjMdKi+LGfEMVpkkCgjFVNiVJqMNW1B0lqjiYzpKUFutfuinTpzrNVKj43STslbbzYUKFbCaUB31C9xSJtUp33FNjoy+R19ZDZw7uq5HoHWpYn+q8s/wDLg/Nc/FehpXtXQGlXvKR5irSqJb3IsfnM9bHjp8jX4Co+44y8pL83GmA4hTrLnourrtdSCL9JupKWqK1WjOk8s1ZiGuK2OerQB7nD03NOoQb1qpFrqvJEII11JEj1m2tkXVKGEUZpZptXXJflr2Okw2HWmi06ahVUBVUbADQASVK2hzpScm5N3YvxPFyXNLDp3rLozE5aaHoz63PkLmb2tuTKkorNUdvDj+hBlxZ1NagnkKLMB/iNQX+Uw5RQz0Uu6/X9CjBHEYhc1SpkS5saS5HqC/xeItkHpqfKUYueI7V2o8Et34t+PgUm+teaN1Hlx9TT/YVD7yZj1dnc/MmbfB0OMU/PX6mfh6fI8PB1XWi9SkeWVyy+6MSCPlDwsF3Oy/D8bDqIru6eX7sLeN16jUzTqgZ6TJVOUHLUpg2LAHa19RytJMNVl1nVVN7aPmvyuJb6Pq2r9XPdppPzQ9pVQyhlNwRcGTtWZicHF2ZOYNDn+IcFqU6rYrAsqVDrUpP/AAq3np8Dee3zvIpQd80dy9RxUXDqqyvHg+K8vwNuAcT+0UErlSma/hJB2JBseY0m0JZo3IMVQVGq6adyOP7Q4aiStWtTUjcFhceomJVIR3ZtSwVeqs0INowt2spvphkq12OwpU2y+7kWA85jrU+6rkywEo/1ZxivFpv0WouxNOpVqqcYudh4kwVIhlXo+IqHw/p67SWnh5T7dR2X79SvX6SpYe9HCpuT3fG3/wArz1Y773FtzoU/LK9Y/PMg+knvSXBv52+xzLYmXGK+TfvdfQBXxab9xVHQZ6Le1ywP0i9J817/AIMP4mOt4y8LOPvd/QyYrGDFOKJDKiDNVpsLEteyo3VefQ3E52Kg5Vo0m+zbN562X6l/B1lKjKok1JPLruuf6NG0C2glnYw9QgwYhV/7qkE+KzBrfhtfX3/OUq3+op5d9b+VvzYsQX8mV9tPU6WXyqEAIAQCuvRDqUYXUggjqDNZRUk09jDSasxO6VqKlQpqqBZWW3eAcg6/et1GvlKqVWlpbMuHP58/3oRLNDxXuYkxK3Aa4Y8nVlJPlmAvNo4iDdndeaa+xv18W7beaZaEZ37umAGsGLHZQSRe27HQ6fMia1JSnLq4aO2/Ly8TWU5N5I+pHhOJ7u2FrWWqt7clqi5OdDz8xuDLyw8YQXVd1evz/JVw9Xq7Uauj4cn4r7ocSMvXCZQbEGIoO2INTA5Qyj99f+FVOmWmbfft94baXm9ShljnvaT4eHj9jOE6R62o6E1mpr+7jGX+18f9y2+YcN4ov2zY02rLkq0n0ZK1MXQ+YZM4zDQ5VlaM1n8/qdSvh38PdO6i7prinv5NO2nizqMRfI2X4spt620+snRzI2urivs6F+z08vTxdc9/HfzzXmZ7k+Kv1rv8vLh7GzGAGm4JtdSL+otIqizRceZUkrxaM3BcSGpqmzoArLzFhuOo85XwtTs9XLSS0a+68GaUZaZXuhhLRYuEXRi4tofvcRnXVKaFC3JmY6qOthvKdN9bXzx2imr8297eViunnqZlsjLiaH2arSWgSFquQaJ1QAAs7pzW3TbUbTpJ3Wp1YT62nLrP7Vo+PgvE0cR4qtJlpqrVKr/DSS2Ygbk30A8zNFG+pHTo5k5SdlzYo45xDFFFpdyKRrt3QLVFZxmBLEKlxooY3vpNKrSjZbstYanQzOV21FXellpsvm7I9rcQOUYTA6LTApvXtdaewCp+OoekrzqKMbR2X708TdUUpddiNW9VHi/F8l9eAx4ZwcUlARKancu697VYndne419NOkQjUtpZe79dEU6+J62V5Nvy0S8EjZWxr0rZwrrzyAqwHNspJuPe/rNnKrBXaTXho/1IFkk7K6fiJeFMSrVM3id2LEbk3IAJ6AWtL9eSllce7ZW8rHNwGinm72aWbne/42NwYjZjK1y/c0YXEXOVt+vWZD5i+pQNXFM1Fgpp0grsRdSxa6o3tc+VxMYnDZqcZp2mn2X4cU1yvb7FfD4l/EygtYW7X/lws+aV7/IsHEFFNajAgtoFW7FiTYBRub7+kqQxS6pTktXslx8vr5HRlQedxXD2JgV30Sjk/mrMth55UJJ9DabZ68l2Y2839lf6o1tSjvK/kvyb+FcKWjdiS9RviqHS/ko+6vlJKNBU7ybvJ7v98DSpVc9NkuAxk5EEAIAQAgBAKsTh1qKUcAqdwf8Amh85rKKkrS2MOKasxGuDq0a1MgGol8ucfEFbQioOdiFObyN7c6XV1KdSLXaW1+Nnz520d9yu4zhNW1X28RzjcFTrLkqorDfUbHqDuD5idCMnF3TJqlONRZZK6F/9hldKVesg6FhUA9M4J+sl67/KKfy/BVeDt3JyXzv/AO1zBiKtQq+FrWWsVPduLhK1tRl6HTVdxfnJIRipKpDbiuKK9WU3B0Kneez4S/XmvQaYbH0aeGFY5adILc6ABeRWw530t1let2ZPMzpYOPXRiqUd9kvp8jlMV21wj1EqNh3Y0zdKhCBh5qL3t5Eyk8RBvY9HDoXFxptKaV91d2Ow4TxSliaYq0GzLseRU81YcjLMZKSujiVqE6M8k1ZmPiNDuqiPROV6tQKybo/N2I5MFBOYe95IndaklOWaLUtUl80GOxZYmlSQ1GFi1ioVOgZjpc9N5rkutTRUVlvN2vtzZhbD1DVpd4qJrnLK5ZwiWLXOUAAkgWud5UxSg3FcU732sl+dvIgxHU9lRvfe70shlTrVK5vROSmNqhXMah/kU7L585rGVSs7xeWPO2r9eH1IVKVTu6L6lh4Vm/i1ajj8Nwin1CAX9CZv8LF9+Tl4N6eit7mepT7zbN9OmFAVQABoABYD0EspJKyJUrHI4viDvjKi0Ez1UUUqYOiUwfFUq1DyGaw6nLJbLLqdSNOMKEXN2T1fN8EiVXiGH4dfvnatiagBcgAuRy3NkToL/OV6teMd/QUsNXxr7CtFbcl+WLK3G8Nj69FalSrQy5lC+ELUL2Fu8B8BNrba3teQdZCrJX0LvwWJwNKUoqMr215W8Hudk/DlSkqUFVRTIZF2Ukcj63OuupvJKtJuFobrVcjiqs5Tcpu99+ZJMWuXO3hsSpDW0YGxGm+vSI1o5c0tOHzNHTd7LUyYgl3/AHQJuLZiCEXzuRr6CYlWc45aa15tWS/PyEaajLNJ/kzcTwK0VRqZIclKduVS2l3XqFBNxrpLuFio01SesYr0sc7GRtU66Gk5NLTZ35rjZcd0UrVeo5p0EDlfiYtlRTyBYA3byAmVSSWabt4cTeWInKWSir23bdkvDZ6mlOD1mN6lVaYtYikCW9qjWt8vlMqdOPdV/P8ABh0q9RWnOy5R39X+DTjMF3eGalhk1ItYGxOY2ZizbtYnUyljHVqU5ZdZPTkXsHClSlFbRX79+IcJ4TkIq1bNUtYW+Cktvhpg/VtzI6GHydqWsvp4L96ktWtm7MdF9fFjaWiAIAQAgBACAEAIBRjcSKdNqjbKCflykdWoqcHN8DWcssXI4yvxyu3jz5egWwAvtuNfeeVn0liZzupWXJWOM8XVcr3HPZTjxxIqU6lu8pkXI2ZWvla3I6EH0noMDiZV4drdHTw1Z1I67nQy8WBbx96IoscQLrcWA+LN93IeTecmoRnKaUNypjalGnRcq23728eR8y7V8UvRp4dc+XvXqEuVu2nhBy6blj6zXpajKCi3bXl4Fz+DMVSrVKkY37Outr9p+Hl7iP7QuS1tZw7H0S/Eb/s24wKWMqB2y03pEtuRmVkyaDn4nl3Cpt2Rwel6TqxWVXafsfR61JsTUWrRqr3QQrnU3cEt4wo2VrBRc7a6ay9tocJSVKLjKPavx2/U3t3WFpE2yovuSSfmWJkNatGnFznsipVq7zmzm63F6L1RUrK4QhVtcFdGJBcAai52v635cFY+hVr5pp224W04tHMWJp1Kl5J29jsEtYWnoTqEoBwnFe1NV6z0sOwREJXNYFmKmzHxA6X5W/2nhTXE7WEwNNwU6mpr7JdoGqVWw9YLnsXDqAua1gQ9tCbHfyM0nFLYr4/CRpJShsfMMRjS+IrvV+I1XzX5Wci3ta3tOPVvmdz0+BcY0YpckGPrKdtNJoty1N9nU+y8B4hmweHqVXUO9FDdyBmJQa69d/edHrYxgnJpeZ4SvS/nSjFaJvbzNfD8FlClzmYDQ8hfcr5nmef0kdChkScnd8/x58+JrUq5m0lZfvc2sQBc6Aa3PKWrELOS4nxCjiK1MCvlpgMCwVrksQDlYiw0Fs3mes6NOhUp03Jwv8/scGtj8PWxEYqrZK62e75PZcr+nM6jB4VKaBKahVGwH5nqfOc+UnJ3Z26cIwioxVkU8Y4gMPRes2uUaDqSbKPmRIK9VUqbm+BPSpupNRXE5GhxrEVB3neW12AUAeVv6zyVXpXFuV1K3gkrHcWDoRWVxudN2f4ma6HNbMps1tjpcEf85T0fRuMeJpZpbrRnJxeHVGpZbDWdAqhACAEAIAQAgBAMvFML3tKpSvbMpF+hOx+cjrU1Ug4PirGs45ouJ8ox71KeZKisGU2OhIuOh5ieRlScKjhLdHBccs3F7nUfsy4Y6pUxdQEd9lCA75Fucx9S3yE9F0fRyQzczrYWFo35nczoFo5b9oNBzQWoguKb5mA/CVIze1xLmBmo1NeJyOmqEquH04O58w4k5xBSimrlhl5AWvck8lAvc9Ly30hGNSk1Lzucz+Hq1bCYuM6SvfRrmn+7oTYqm6Zho2UkXVgQbG11PMHkZ5K6ufa8k3BO3y4jbh+FOFs1QqzVUVwynMuU38IPUG4PmJ2MJCMY35nGVfNJ+Gh3v7L6zucS/wD47oB0zgHNbzsVv7Tao7nI6RmpSXMf9t6DthWNMElGWoVG5Vb5rDnYG/tOfj6Tq0HFefocbFQc6bSPnFXHtUCogLMxyqo5k7Ceap0HKeVHIhC7SR9d4dRKUqdNjcqiqT1KqAT9J6+CtFI70VZWNM2MnxntDhKmExVRGByszVKbC9mRiT8xex9JPCWh6LA1espq3DQdfs3wD1MQ2KIIporICdMzta9vIC9/Mjzms3wKvSVXTq+Ip/af2e7jEDFUWW1diWpXs4f7zqOann0J89OdiIpalroevOa6u23ET9mOAnGYhaLuqJ8T+LxMo3SmObH6C55SGilOVjp9J1Z4ejmSv9F5nVcYxnd4mtSYWCWVF5LTCjIFHS1pw+lacpV3f5HIwU11a58fM67sPXZ8OS18veMEv+EAXt5Zs07XRCmsOlLnp5HNx2XrdDT2xpVGwddaNy+TQDcgEFwPMqGHvOxRaVRNnLxcHOjKMd7HyrD8SulhqTsANSTsAJ6JVFa7PByw7c7H2ThdNlo0lqfGKahvUKLzzc2nJtHv6MZRpxUt0lcxdquGHE4WpRTRyAUvoMykMAfI2t7yviKXWU3As0Z5JqR8wwGLdboysGUkMpBuCNCD7zxuIoZZWZ6ak88U0fR+x/D3pUi1UWeoc2XmqgWUHz3PvPTdGYV0KNpbvU4ONrqrU02Q/nSKYQAgBACAEAIB5eAcz2q4x3d0BIAtmtoSW2W/pqZw+k8VPN1FN+dvoc3GV5XyR+YgxChkzKNJ51LU5aSFfDuN1MNXAQkqbkpfwsB8Qt1tznVwuInRSknpxRco1XT1PquHrh1V1N1YBgeoIuJ6iMk1dHZTuro4rtR2h/ed0GYJcp4dCxHxXPS+lvIzsYPDxUVKS1fseS6Wx9apUlSpNqMdHbi/P2ON4sPEFGgKlj/d6Hyv+Up9OV3ljTXHVnpP4AwKlUqYqX9torzerfp9RPhF7wOw2BI+U869D6dF5tWX8GN6ncNqrBmVTqA9tSB5hdf7onQwNTtZeZQrwUZZreB1XZvtGcLVTDkjuTfw2HgufEyn1NyPWXpxRyMXhY1E5RXa38zoe2PHXSouGosVuLuwNjrqADy019xPP9JYuUH1cHbS7PI4yu4vJH5iZaq0UFQ3Ui5BXQjzuJ56Dmp5otpnKjdO63Oz7OcTNZCGN2W2v4lYXVvzHtPVdHYp16fa7y0Z3MLWdSGu6M3a/jX2emFU2ZgTm/Aq/E3rqAPfpOnTjd6nXwGGVad5bI4LCv3zFtSeZa5b3J1lleB6Om4xXZ0RU3EGwtQMjFDfcbf4hsR6zWVuJFiIQqK01uK+J8SfG4hq787Kq7hVGwH1PvOHWnmky30fho0KaivmZcMSKjKCQy2ZSNwRqCPlIttUXWlK8JbM62lizjSK1cKzAZfhAsBuB5XvOD0hiK0qrUpbHDp0IULxiuJ0vZjjQzLhz8Isi+G2UgaKCBYjYepHWdLovH1M0aVXVPuvy4HNxuGjZzjvxIduu0r0ClCgbO1izcwDewHnoTf+s9jhMOp9uWx5DpTHTpWp03Z2u3yX6nJ4cCmO+2IObMNGzbk36ztOMXHLZWPIxrVFVzKTvzudz2M48cShVzd1AN7WLKdiR1BBB9us4WLoqnJOOzPZ9GYudaDjV70d/EX9v+OPTNPDUWKl9XYGxC62APK9j9Os890linBZIu2l2ekwVBT7clxsJcBQGQnynkpu71O5maskPOx3F7kITdWJWxPwsL7eRta3W07fROKnSqqhN6Pbw/5Ob0jQi06iWqOyvPUHFPYAQAgBAPIBEtAIF4BwONq52d2/9KtUF/xMRTUD0Dn5Ty1KeerVqvlJr6L2OIpZpTm+TKaT2pEek5aKsdjncZbvFPMar63Fx6lcw+Uv0VenJeH0LCV4PyPonZnHZMJUDf8AgLj2t3ij5Nb2nf6KqdZQinw0Ojhqt6Gblc4GvWBUZmu7Mht1UK7M1/NnHynsYpqa5JHj1KPw87vtOSv5a/dmLG1r9434UC/r+s8z0tPNiWuSS+/3Pqn8F0Oq6KU/8pSfp2fsYOzhtS9bn5kn9ZzHuz1dNfy4md6/d1UcfdYfK9j9CZNQllmmV8StBk+JUuMxtm0UnQA3BP8ApzD3nae5y4u818xlVxLPUSo5BzLv1sFX8gJ4zFyz1aj8T59i3mr1Gtrv6mzilTNTA6KfzlGOjK2w57KYzunpA7PSK281IYfLUTr9GzSxMlHZl/BS/mNLZlfF8QK2OTObU1q00NzoBTHeEH1bSenWlM9fQi4YKTju/wDgRcExNru27EsfUkk/nJYaI6UIdiwu4zj8pdrAhkqU7HX+IhUH2JB9pBiH2GzSrDO4rxRi4NOK9zsU12SFNv8Auh5rb5H/AHmFsbTVpLyH/AsRkuv8zD56/rOH0hD+bfwOXiY2qs10ceqXGzK7OD1zBLKOpzU1MU5PqoZU21O/00KM4q8rvRq31MPafF97ie861H05jIAg06WH1n1DDrLRgl5nyrGzz4is34JfIlVxANErLa5nJUWpjLsbxJTjaRQ6VEyt69ypb/XTPznMxMP5Nnwf3PTYOqvjbrirP0/QX9osb3uPqnkDlHopyf8A0+s8Dj555zl429D6DhY5acV8/Ub4Zv3RE4ci8l2kzD2aqFHrgbLVFQevhY/W8uSnkdOpyt7M0rQu3Hn90fVFqXF+s9wndXPLWtoTDTIJCAewAgEHMAyVasAyVa+4gM47jHB2yEtUuqFcoC2J8Y+I36XnAr9HRoQnUvfTT5nKrYRU4Slcx442pn0P5TiU+8UIbi+rgQ9ejTuV8V8w1IZVLA676gToYKHWzyS43RZw8VUeV8TseFotBHQk1DUJLlgADcWtl5C09FhcNHDwyxOrSoxpxyo5jjuAo03pCihUnvN3Z/wWAzE2GpndwVSc28zPPdMUKVCnFU42u238jm8ZiVU1EbS/XpOD0hGaxM21xPpn8NVqL6KoqL2jZ+fFFPBW/d3G2oHoDpKEl2j0NKSdNWF/ECWJA/4b2ElprVFLEt6+B1HZskVkLU8wNMghluNhvfTlOxN6HnsbNOHZfEZ8VoUxVQouUuHzC9xutrLew3O0870rThCzirXvf2PKY6CjZpb3IlL0h6TiX7Rz0zTwGgMqOurhbXZmNuRsOU9Tg6FKMVUitWtTtYelBRUktS7iXBWbvKjVLKbuyDmQL6NuBpOkqjtY7FHHVIU1SS8PU5ymtqQv0k/A9BFXQr42PDp1H5yDEdxkb76I8Kc7HfacWR16D01I1K6pXu2lhcedzr+UJaG1WcVNJ8h1wXM13VSVL3vy+E39eUoY3DVKjTiuBycZiaSqbnRcNzKX8B1KkbXuL7S90TSqU6clNcTgY+pCck4sW8fUZkbu8rF9XKgE+Eixa1zPTYCTz2b0PK9NRj1F4rVvgK6lcWe5HxHmOs7EmtTy8YO60Oz7KGgtGlVVKYqZLFwoDcxv6c5wMRKTm1fS57bBwh1UZ2V7fMRcc4QiYgMrEiqHNjbwEEHwkebGeW6UpKik48W2emwFV1dHw0L+ENemL9B+U8/XVpM6cdkyXBOH1GasudQua9yCSVa5015WInWweAhjI5s1raMp4vFujLVXvsd1RrEADoAPkLT1cVZWOA3d3NdKrMmDZTaATgBAK3gGGvMXMGGpMXGou4vSLUyBbcb+REq4uEqlFxIK8HODiIcbg3ZCvgGh1ux+lpw4dGyUr5vb9TnRwclxIf2UzVaZLhbHkCTt10lzBYJ0qile5Ph8M4NO49ThSDcsfedrMy/lZl4pgKRyEqDbNrzF7c/aT0akovRlTF0Izisyv5nF9scDTzUlAA+Im3tK+PrSdrs7n8M4OmnNqNttvmZKahUsNBOTxPdqKUbIVof3o/8Acp//ADk9PvI5eL/pT8jvOH17MGtyM6TPIyg3oM8Zh0fu2IGzeovb+kp4mnGVsyuUq1JPRlYwdMLa2nTM1vleVPhaV75UQfD0+Qz4fhkWmoVQNOQ8zOlTjGMUkXIQSR5xDBh6bjMRdWHzBkisSwSUkzlqnCG7vKHX/If/ANSfrNDurH2XdEvG+GMEZiw0F7ZTrbzvI6srwZrHFZ6kVbihZw9vEfX85x5bHo6XeZbxTDK+4mINozXpRqR1Ot7N01+z0h0W3yuJNc8hiYZasl4jzDsFvpfWTU55UU507k8fVU2Ubg/pL9O6dyhWs1YxsoN5LdlVRRsw2HpsqrztyNpWlmL9NRskL+J8I/eU2V9g2jC+9uYM5XSOHddJXsdLBVVSb0KOG4F0ULdDpvdh9LGcit0XKUrqXt+pfjjVa1hxwagys5a2uXa52v1E6nReFlh1JXvexRx1ZVWvAcU51rsoWNtCZMWN1KZMF0AIBVUgGGuZgGGpAFmKxQIIt/y8hlNNNGkpJoyVBpKyIUV95lZWHKSQ0ZvF2GVCoXVuRH9JYhLMiaMroVGnpck6H87/ANJbSKjk3F3MHEeF06pUuDcXsQxG9r7HWVsRBStc6nRWJnSzZHbYzngVPa72/vSr1MeR2/8AqNe3e9l+CFDgVBWuEucwNyzNqD5mSRppMq1MVUkmmxuKIBAAlmxUzalrUrNaUpbs5s5XbJsukjNLl+AXxD0/ST0281iWEtSeIxOpW2m0s2LMY6XF4XSbWLKkZ8TQVgQwuCDofSaSWgz2YuXgNC9whB/ldx9L2lV0ol6GNrRekib8Cpcwx/xv+hmFSjyJJdIV2tZfT8DTh2DVECqLAbbnn1MimrM586jm22bsPRuQPO/5f0m8FmsiCcrXKMZTs9vM/XWdWLvFHIqaSkeMuk3sQ31NHD6X7zTYD9LSGexbp98rxGILNryvaUKjzF+Cse0RpIJbkqL8FiLZrjc/lLFKSiiGpFtjanLJAbKMGDdSmQXwAgFNWAYK8AxPAFFRbEg+Y+mkqJdpog4sgNpEaoz1NxJIm3Aa4FfDfqZPSjaJLBaGPF0LE22JvLkXcqVE4ti/FN05SGs1exdwVOSTlzCm1xK7OmnoVsbGbI0kNeHIGNzykzK1SRPHUvEGErVY63Kk1xKHW4ldERtwNO2p9JZpLiTQRRihlqA8iQf0MsFuDvCxkQaTJKiquLTWWxh7ldOQsmiRrMb2EIxO+yNVJ9BbkAPe0gqLUiV1uNcD8N5YpJWuV6j1IY+hcZuksQdtCtVjfUXg30k/AppajTCUMo8zK8ncu045ULcTTtUMpVFZl2D0LFGkrslR5hBcn1klrtI1b0bHiS+UzVRMA30oBogBAKKpgC+u0AxO0Aw4ynfUSCpHW6I5riZC1haVrERGlTzEGSwi2bpXGyaC0tomM+PeyzeG5FVtluJmO8iqrtF7Bu9JFdFtJEy1HYG1IE2RpIb8OTKT5yZlOpqaMZUshMjnsQy2FQqESqrXIUOqT6D0lxbFhFWLp5h5zZG8JWYsbwmxmUWou5XVXMpI5TEtjDauU0zIGTI8DeL2mDL3GGCpXUnz/KYlDMVqk7SsMaFgLSWCsivJ3ZDHaobeX5ySO5FPuitElh7FJXuOlaVjoIx4+lezCQ1Y31JKcraGVamkptalpGrAU7ayxSh2rkFSWlhijS0QGugYAwowDSIAQDNWgC3EmAYHMAqdphgUVGJuZTe5Xe5dwypqVPrJ6RLAZZpMblWI1FjMxdmaTV1YUYheftMVtXcnwOkXEzUjIS9HY1YCnmcHkNZtEhrSshnWNiD7SQrI8qNcWM1krqxpKN0ZcmtpWULMhy2YxRrACWkTHuaZAkrsSxPnNkWobF3DzqVOxBmGaVOZkZcpIMhaLMJXRBTqZg2vqO8LogHl+c34FGbvJliNCNWempyMzc1sUVdGBkyd0QONpGlKt5oTJ3KMfVsmnPSR1HZG8FqLkBlNlpDXCPdZbpvslWa1NaGSGptw8AZUYBpgBAKKogC3ErAF1VYBSwmAYKlG0ruBE4lmHpZTeSwjY2irFxeSG1yp2vNjV6lToMmvrNZ6klF5RWRIi9fQZ8NIy+c3iVamrLr5vnNjXYmRMGpUV1mrNWWhrQCWeZuZM1Whc3m6ZLGdkGGXKTDE3cycRYZtJHIkpMqww8QvMIknKyHDcpsyqgBg1IuIZg8fW0kWhpuzwLMXM2CslxaayWZGYuzK6dGVnS1LCqaG6hTsLSeCsrEUndmqkk3NRhh0gDCksAugBAK3EAx16cAwVqMAyvSmAZ3ozWxqzw05uYPO5i5lIDSi5mxnxNLS0M3pqzMv2aaFi5dhKBDTKI5mpKdpkjZPJBqeLSmpgn3cyZPDSgERT1gIqalrNiRbGJsOSbzQliAw8GW9BnTp6CbEDJd1FjU97qDDIrSmzNUS7qYNiXczABaESETTSowZNlGhBg20qcyDSogEoAQDwiAVukAzvQmAUPhpkFTYWYMFX2aZB4cNBkicNAIthLwZRX9imtjfMTTB2mTDZZ9mg1D7NBgBh4AfZ4AdxAPPs0GUROGmTJW2CmLGykeDBxYzmLlw8GjLBh5kwSGHgwe/ZoMWPRhYBMYaDJMYaYBamHgF6UpkFyrAJQAgBACAEAiRAIlIBE04BHuoB4aMA87mAHcwDzuIMnvcwYDuIAdzADuYAdzADuIB4aMAO5gyHcQDzuIFz3uIBLuYMHvdQD3uoB73cAlkgBkgEgsA9tAPYAQAgBACAEAIAQAtAC0A8tAC0ALQAtAC0ALQAtAC0ALQAtAC0ALQAtAC0ALQAtAC0A9gHloB7ACAEAIAQAgBACAEAIAQAgBACAEAIAQAgBACAEAIAQAgBACAEAIAQAgBACAEAIAQAgBACAEAIB//2Q=="/>
          <p:cNvSpPr>
            <a:spLocks noChangeAspect="1" noChangeArrowheads="1"/>
          </p:cNvSpPr>
          <p:nvPr>
            <p:custDataLst>
              <p:tags r:id="rId7"/>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7178" name="Picture 10" descr="DiscussionForum"/>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5957790" y="4581128"/>
            <a:ext cx="3206470" cy="231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8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59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p:bldP spid="259076" grpId="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64704"/>
            <a:ext cx="8229600" cy="938368"/>
          </a:xfrm>
        </p:spPr>
        <p:txBody>
          <a:bodyPr/>
          <a:lstStyle/>
          <a:p>
            <a:r>
              <a:rPr lang="fr-CA" dirty="0" smtClean="0"/>
              <a:t>Que faut-il retenir?</a:t>
            </a:r>
            <a:endParaRPr lang="fr-CA" dirty="0"/>
          </a:p>
        </p:txBody>
      </p:sp>
      <p:sp>
        <p:nvSpPr>
          <p:cNvPr id="3" name="Espace réservé du contenu 2"/>
          <p:cNvSpPr>
            <a:spLocks noGrp="1"/>
          </p:cNvSpPr>
          <p:nvPr>
            <p:ph idx="1"/>
            <p:custDataLst>
              <p:tags r:id="rId2"/>
            </p:custDataLst>
          </p:nvPr>
        </p:nvSpPr>
        <p:spPr/>
        <p:txBody>
          <a:bodyPr/>
          <a:lstStyle/>
          <a:p>
            <a:pPr marL="0" indent="0">
              <a:buNone/>
            </a:pPr>
            <a:r>
              <a:rPr lang="fr-CA" dirty="0" smtClean="0"/>
              <a:t>1- FSH et LH sont produites par le cerveau. </a:t>
            </a:r>
          </a:p>
          <a:p>
            <a:pPr marL="363538" indent="-363538">
              <a:buNone/>
            </a:pPr>
            <a:r>
              <a:rPr lang="fr-CA" dirty="0" smtClean="0"/>
              <a:t>2- Ces hormones affectent l’ovogenèse : la maturation de l’ovule dans l’ovaire.</a:t>
            </a:r>
            <a:endParaRPr lang="fr-CA" dirty="0"/>
          </a:p>
          <a:p>
            <a:pPr marL="363538" indent="-363538">
              <a:buNone/>
            </a:pPr>
            <a:r>
              <a:rPr lang="fr-CA" dirty="0" smtClean="0"/>
              <a:t>3- L’</a:t>
            </a:r>
            <a:r>
              <a:rPr lang="fr-CA" dirty="0" err="1" smtClean="0"/>
              <a:t>oestrogène</a:t>
            </a:r>
            <a:r>
              <a:rPr lang="fr-CA" dirty="0" smtClean="0"/>
              <a:t> et progestérone sont deux hormones produites par les ovaires.</a:t>
            </a:r>
          </a:p>
          <a:p>
            <a:pPr marL="0" indent="0">
              <a:buNone/>
            </a:pPr>
            <a:r>
              <a:rPr lang="fr-CA" dirty="0" smtClean="0"/>
              <a:t>4- L’</a:t>
            </a:r>
            <a:r>
              <a:rPr lang="fr-CA" dirty="0" err="1" smtClean="0"/>
              <a:t>oestrogène</a:t>
            </a:r>
            <a:r>
              <a:rPr lang="fr-CA" dirty="0" smtClean="0"/>
              <a:t> joue un rôle dans l’ovulation.</a:t>
            </a:r>
          </a:p>
          <a:p>
            <a:pPr marL="0" indent="0">
              <a:buNone/>
            </a:pPr>
            <a:r>
              <a:rPr lang="fr-CA" dirty="0" smtClean="0"/>
              <a:t>5- La progestérone joue un rôle après l’ovulation.</a:t>
            </a:r>
            <a:endParaRPr lang="fr-CA" dirty="0"/>
          </a:p>
        </p:txBody>
      </p:sp>
    </p:spTree>
    <p:extLst>
      <p:ext uri="{BB962C8B-B14F-4D97-AF65-F5344CB8AC3E}">
        <p14:creationId xmlns:p14="http://schemas.microsoft.com/office/powerpoint/2010/main" val="2066705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pic>
        <p:nvPicPr>
          <p:cNvPr id="4" name="Espace réservé du contenu 3"/>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051720" y="548679"/>
            <a:ext cx="4564446" cy="6309321"/>
          </a:xfrm>
        </p:spPr>
      </p:pic>
      <p:sp>
        <p:nvSpPr>
          <p:cNvPr id="6" name="ZoneTexte 5"/>
          <p:cNvSpPr txBox="1"/>
          <p:nvPr/>
        </p:nvSpPr>
        <p:spPr>
          <a:xfrm rot="20998015">
            <a:off x="122287" y="4811704"/>
            <a:ext cx="1656184" cy="923330"/>
          </a:xfrm>
          <a:prstGeom prst="rect">
            <a:avLst/>
          </a:prstGeom>
          <a:noFill/>
        </p:spPr>
        <p:txBody>
          <a:bodyPr wrap="square" rtlCol="0">
            <a:spAutoFit/>
          </a:bodyPr>
          <a:lstStyle/>
          <a:p>
            <a:r>
              <a:rPr lang="fr-CA" i="1" dirty="0" smtClean="0"/>
              <a:t>Dans les faits, c’est plus compliqué!</a:t>
            </a:r>
            <a:endParaRPr lang="fr-CA" i="1" dirty="0"/>
          </a:p>
        </p:txBody>
      </p:sp>
    </p:spTree>
    <p:extLst>
      <p:ext uri="{BB962C8B-B14F-4D97-AF65-F5344CB8AC3E}">
        <p14:creationId xmlns:p14="http://schemas.microsoft.com/office/powerpoint/2010/main" val="1583105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a:xfrm>
            <a:off x="453819" y="604786"/>
            <a:ext cx="8229600" cy="1143000"/>
          </a:xfrm>
        </p:spPr>
        <p:txBody>
          <a:bodyPr/>
          <a:lstStyle/>
          <a:p>
            <a:r>
              <a:rPr lang="fr-CA" smtClean="0"/>
              <a:t>Retour</a:t>
            </a:r>
            <a:endParaRPr lang="fr-CA"/>
          </a:p>
        </p:txBody>
      </p:sp>
      <p:sp>
        <p:nvSpPr>
          <p:cNvPr id="7" name="Espace réservé du contenu 2"/>
          <p:cNvSpPr txBox="1">
            <a:spLocks/>
          </p:cNvSpPr>
          <p:nvPr>
            <p:custDataLst>
              <p:tags r:id="rId2"/>
            </p:custDataLst>
          </p:nvPr>
        </p:nvSpPr>
        <p:spPr>
          <a:xfrm>
            <a:off x="457200" y="1935480"/>
            <a:ext cx="8229600" cy="1421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66700" indent="-266700">
              <a:buNone/>
            </a:pPr>
            <a:r>
              <a:rPr lang="fr-CA" dirty="0" smtClean="0"/>
              <a:t>« Est-ce que toutes les filles vivent leurs menstruations de la même façon?»</a:t>
            </a:r>
          </a:p>
        </p:txBody>
      </p:sp>
      <p:sp>
        <p:nvSpPr>
          <p:cNvPr id="8" name="Espace réservé du contenu 2"/>
          <p:cNvSpPr txBox="1">
            <a:spLocks/>
          </p:cNvSpPr>
          <p:nvPr>
            <p:custDataLst>
              <p:tags r:id="rId3"/>
            </p:custDataLst>
          </p:nvPr>
        </p:nvSpPr>
        <p:spPr>
          <a:xfrm>
            <a:off x="453819" y="2780928"/>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 À quoi servent les menstruations? »</a:t>
            </a:r>
          </a:p>
        </p:txBody>
      </p:sp>
      <p:sp>
        <p:nvSpPr>
          <p:cNvPr id="9" name="Espace réservé du contenu 2"/>
          <p:cNvSpPr txBox="1">
            <a:spLocks/>
          </p:cNvSpPr>
          <p:nvPr>
            <p:custDataLst>
              <p:tags r:id="rId4"/>
            </p:custDataLst>
          </p:nvPr>
        </p:nvSpPr>
        <p:spPr>
          <a:xfrm>
            <a:off x="453819" y="5301208"/>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66700" indent="-266700">
              <a:buNone/>
            </a:pPr>
            <a:r>
              <a:rPr lang="fr-CA" dirty="0" smtClean="0"/>
              <a:t>« Quelle partie de la démarche d’étude de cas a posé le plus de problèmes? Qu’avez-vous fait? »</a:t>
            </a:r>
          </a:p>
        </p:txBody>
      </p:sp>
      <p:sp>
        <p:nvSpPr>
          <p:cNvPr id="10" name="Espace réservé du contenu 2"/>
          <p:cNvSpPr txBox="1">
            <a:spLocks/>
          </p:cNvSpPr>
          <p:nvPr>
            <p:custDataLst>
              <p:tags r:id="rId5"/>
            </p:custDataLst>
          </p:nvPr>
        </p:nvSpPr>
        <p:spPr>
          <a:xfrm>
            <a:off x="457200" y="4282143"/>
            <a:ext cx="8229600" cy="11521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66700" indent="-266700">
              <a:buNone/>
            </a:pPr>
            <a:r>
              <a:rPr lang="fr-CA" dirty="0" smtClean="0"/>
              <a:t>« Est-ce que les questions relatives aux problèmes vécus par l’autre sexe vous intéressent? Si oui, pourquoi? »</a:t>
            </a:r>
          </a:p>
        </p:txBody>
      </p:sp>
      <p:sp>
        <p:nvSpPr>
          <p:cNvPr id="11" name="Espace réservé du contenu 2"/>
          <p:cNvSpPr txBox="1">
            <a:spLocks/>
          </p:cNvSpPr>
          <p:nvPr>
            <p:custDataLst>
              <p:tags r:id="rId6"/>
            </p:custDataLst>
          </p:nvPr>
        </p:nvSpPr>
        <p:spPr>
          <a:xfrm>
            <a:off x="457984" y="3573016"/>
            <a:ext cx="8229600" cy="90676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 Quel est l’équivalent de l’éjaculation chez les filles?»</a:t>
            </a:r>
          </a:p>
        </p:txBody>
      </p:sp>
    </p:spTree>
    <p:extLst>
      <p:ext uri="{BB962C8B-B14F-4D97-AF65-F5344CB8AC3E}">
        <p14:creationId xmlns:p14="http://schemas.microsoft.com/office/powerpoint/2010/main" val="13332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469774" y="1052736"/>
            <a:ext cx="7772400" cy="1362456"/>
          </a:xfrm>
        </p:spPr>
        <p:txBody>
          <a:bodyPr/>
          <a:lstStyle/>
          <a:p>
            <a:r>
              <a:rPr lang="fr-CA" sz="6600" dirty="0" smtClean="0"/>
              <a:t>Réalisation</a:t>
            </a:r>
            <a:endParaRPr lang="fr-CA" dirty="0"/>
          </a:p>
        </p:txBody>
      </p:sp>
      <p:sp>
        <p:nvSpPr>
          <p:cNvPr id="8" name="Espace réservé du texte 7"/>
          <p:cNvSpPr>
            <a:spLocks noGrp="1"/>
          </p:cNvSpPr>
          <p:nvPr>
            <p:ph type="body" idx="1"/>
            <p:custDataLst>
              <p:tags r:id="rId2"/>
            </p:custDataLst>
          </p:nvPr>
        </p:nvSpPr>
        <p:spPr>
          <a:xfrm>
            <a:off x="469774" y="2492896"/>
            <a:ext cx="7772400" cy="1509712"/>
          </a:xfrm>
        </p:spPr>
        <p:txBody>
          <a:bodyPr>
            <a:normAutofit fontScale="92500" lnSpcReduction="20000"/>
          </a:bodyPr>
          <a:lstStyle/>
          <a:p>
            <a:pPr algn="ctr"/>
            <a:r>
              <a:rPr lang="fr-CA" sz="6000" dirty="0" smtClean="0"/>
              <a:t>Le cas de Pierre-jean et de Marie-Simone</a:t>
            </a:r>
            <a:endParaRPr lang="fr-CA" sz="6000" dirty="0"/>
          </a:p>
        </p:txBody>
      </p:sp>
      <p:pic>
        <p:nvPicPr>
          <p:cNvPr id="6146" name="Image 5" descr="C:\Documents and Settings\bosmar01\Local Settings\Temporary Internet Files\Content.IE5\2XFBOEYG\MP900448520[1].jpg"/>
          <p:cNvPicPr>
            <a:picLocks noChangeAspect="1" noChangeArrowheads="1"/>
          </p:cNvPicPr>
          <p:nvPr/>
        </p:nvPicPr>
        <p:blipFill>
          <a:blip r:embed="rId5" cstate="print">
            <a:extLst>
              <a:ext uri="{28A0092B-C50C-407E-A947-70E740481C1C}">
                <a14:useLocalDpi xmlns:a14="http://schemas.microsoft.com/office/drawing/2010/main" val="0"/>
              </a:ext>
            </a:extLst>
          </a:blip>
          <a:srcRect l="3500" t="3510" r="331" b="3510"/>
          <a:stretch>
            <a:fillRect/>
          </a:stretch>
        </p:blipFill>
        <p:spPr bwMode="auto">
          <a:xfrm rot="-196498">
            <a:off x="2243021" y="4349354"/>
            <a:ext cx="28114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4" descr="C:\Documents and Settings\bosmar01\Local Settings\Temporary Internet Files\Content.IE5\W5X1ZC10\MP90044843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3302">
            <a:off x="4454409" y="3890567"/>
            <a:ext cx="1827212"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96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87624" y="632317"/>
            <a:ext cx="7125113" cy="924475"/>
          </a:xfrm>
        </p:spPr>
        <p:txBody>
          <a:bodyPr>
            <a:noAutofit/>
          </a:bodyPr>
          <a:lstStyle/>
          <a:p>
            <a:r>
              <a:rPr lang="fr-CA" sz="2800" dirty="0" smtClean="0">
                <a:latin typeface="Cooper Black" panose="0208090404030B020404" pitchFamily="18" charset="0"/>
              </a:rPr>
              <a:t>Quelle proportion des jeunes de votre âge ont déjà eu une relation sexuelle?</a:t>
            </a:r>
            <a:endParaRPr lang="fr-CA" sz="2800" dirty="0">
              <a:latin typeface="Cooper Black" panose="0208090404030B020404" pitchFamily="18" charset="0"/>
            </a:endParaRPr>
          </a:p>
        </p:txBody>
      </p:sp>
      <p:pic>
        <p:nvPicPr>
          <p:cNvPr id="1026" name="Picture 2"/>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943618" y="1556792"/>
            <a:ext cx="7228781" cy="426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965482879"/>
              </p:ext>
            </p:extLst>
          </p:nvPr>
        </p:nvGraphicFramePr>
        <p:xfrm>
          <a:off x="1510008" y="5949280"/>
          <a:ext cx="6096000" cy="576064"/>
        </p:xfrm>
        <a:graphic>
          <a:graphicData uri="http://schemas.openxmlformats.org/drawingml/2006/table">
            <a:tbl>
              <a:tblPr>
                <a:tableStyleId>{5C22544A-7EE6-4342-B048-85BDC9FD1C3A}</a:tableStyleId>
              </a:tblPr>
              <a:tblGrid>
                <a:gridCol w="6096000"/>
              </a:tblGrid>
              <a:tr h="576064">
                <a:tc>
                  <a:txBody>
                    <a:bodyPr/>
                    <a:lstStyle/>
                    <a:p>
                      <a:pPr algn="l" fontAlgn="ctr"/>
                      <a:r>
                        <a:rPr lang="fr-CA" sz="900" u="none" strike="noStrike" dirty="0">
                          <a:effectLst/>
                        </a:rPr>
                        <a:t>Source : Fichier maître de l’Enquête sur la santé des jeunes du secondaire (EQSJS) 2010-2011, INSTITUT DE LA STATISTIQUE DU QUÉBEC. Rapport de l’onglet Plan commun de surveillance produit par l’Infocentre de santé publique à l’Institut national de santé publique du Québec, mai 2013.</a:t>
                      </a:r>
                      <a:br>
                        <a:rPr lang="fr-CA" sz="900" u="none" strike="noStrike" dirty="0">
                          <a:effectLst/>
                        </a:rPr>
                      </a:br>
                      <a:endParaRPr lang="fr-CA" sz="9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801991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631010" y="690432"/>
            <a:ext cx="8229600" cy="578328"/>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z="4000" dirty="0" smtClean="0"/>
              <a:t>Rappel : la contraception</a:t>
            </a:r>
            <a:endParaRPr lang="fr-CA" sz="4000" dirty="0"/>
          </a:p>
        </p:txBody>
      </p:sp>
      <p:pic>
        <p:nvPicPr>
          <p:cNvPr id="1026" name="Picture 2" descr="Pill photo (various companies)"/>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899592" y="1383017"/>
            <a:ext cx="230179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ch photo (Abdomen)"/>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3595835" y="1383017"/>
            <a:ext cx="1829001" cy="1594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ng Photo"/>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5868144" y="1228104"/>
            <a:ext cx="1867000" cy="19043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o-Provera product photo"/>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899592" y="3350402"/>
            <a:ext cx="1478109" cy="23579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US photo (mirena held in hand)"/>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724128" y="3769145"/>
            <a:ext cx="2435583" cy="19170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le Condom Photo"/>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3189687" y="4080378"/>
            <a:ext cx="1912056" cy="1378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ithdrawal diagram Blue background (small)"/>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77788" y="-18732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9"/>
            </p:custDataLst>
          </p:nvPr>
        </p:nvSpPr>
        <p:spPr>
          <a:xfrm>
            <a:off x="683568" y="6021289"/>
            <a:ext cx="6258351" cy="646331"/>
          </a:xfrm>
          <a:prstGeom prst="rect">
            <a:avLst/>
          </a:prstGeom>
          <a:noFill/>
        </p:spPr>
        <p:txBody>
          <a:bodyPr wrap="square" rtlCol="0">
            <a:spAutoFit/>
          </a:bodyPr>
          <a:lstStyle/>
          <a:p>
            <a:r>
              <a:rPr lang="fr-CA" dirty="0" smtClean="0"/>
              <a:t>Source : </a:t>
            </a:r>
            <a:r>
              <a:rPr lang="fr-CA" dirty="0" smtClean="0">
                <a:hlinkClick r:id="rId19"/>
              </a:rPr>
              <a:t>www.masexualite.ca</a:t>
            </a:r>
            <a:endParaRPr lang="fr-CA" dirty="0" smtClean="0"/>
          </a:p>
          <a:p>
            <a:endParaRPr lang="fr-CA" dirty="0"/>
          </a:p>
        </p:txBody>
      </p:sp>
    </p:spTree>
    <p:extLst>
      <p:ext uri="{BB962C8B-B14F-4D97-AF65-F5344CB8AC3E}">
        <p14:creationId xmlns:p14="http://schemas.microsoft.com/office/powerpoint/2010/main" val="2630877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395536" y="834448"/>
            <a:ext cx="8229600" cy="578328"/>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z="4000" smtClean="0"/>
              <a:t>La spermatogenèse</a:t>
            </a:r>
            <a:endParaRPr lang="fr-CA" sz="4000"/>
          </a:p>
        </p:txBody>
      </p:sp>
      <p:pic>
        <p:nvPicPr>
          <p:cNvPr id="3" name="Image 2"/>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791590" y="1412776"/>
            <a:ext cx="4563887" cy="5157192"/>
          </a:xfrm>
          <a:prstGeom prst="rect">
            <a:avLst/>
          </a:prstGeom>
        </p:spPr>
      </p:pic>
      <p:sp>
        <p:nvSpPr>
          <p:cNvPr id="2" name="ZoneTexte 1"/>
          <p:cNvSpPr txBox="1"/>
          <p:nvPr>
            <p:custDataLst>
              <p:tags r:id="rId3"/>
            </p:custDataLst>
          </p:nvPr>
        </p:nvSpPr>
        <p:spPr>
          <a:xfrm>
            <a:off x="7236296" y="1807257"/>
            <a:ext cx="1069011" cy="369332"/>
          </a:xfrm>
          <a:prstGeom prst="rect">
            <a:avLst/>
          </a:prstGeom>
          <a:noFill/>
        </p:spPr>
        <p:txBody>
          <a:bodyPr wrap="none" rtlCol="0">
            <a:spAutoFit/>
          </a:bodyPr>
          <a:lstStyle/>
          <a:p>
            <a:r>
              <a:rPr lang="fr-CA" b="1" smtClean="0"/>
              <a:t>Cerveau</a:t>
            </a:r>
            <a:endParaRPr lang="fr-CA" b="1"/>
          </a:p>
        </p:txBody>
      </p:sp>
      <p:pic>
        <p:nvPicPr>
          <p:cNvPr id="1026" name="Picture 2" descr="http://phenomena.nationalgeographic.com/files/2013/04/brain-990x622.png"/>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063118" y="834448"/>
            <a:ext cx="1548361" cy="97280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5"/>
            </p:custDataLst>
          </p:nvPr>
        </p:nvSpPr>
        <p:spPr>
          <a:xfrm>
            <a:off x="0" y="6545220"/>
            <a:ext cx="3064942" cy="307777"/>
          </a:xfrm>
          <a:prstGeom prst="rect">
            <a:avLst/>
          </a:prstGeom>
          <a:noFill/>
        </p:spPr>
        <p:txBody>
          <a:bodyPr wrap="none" rtlCol="0">
            <a:spAutoFit/>
          </a:bodyPr>
          <a:lstStyle/>
          <a:p>
            <a:r>
              <a:rPr lang="fr-CA" sz="1400" smtClean="0"/>
              <a:t>Source:www.nationalgeographic.com</a:t>
            </a:r>
            <a:endParaRPr lang="fr-CA" sz="1400"/>
          </a:p>
        </p:txBody>
      </p:sp>
      <p:sp>
        <p:nvSpPr>
          <p:cNvPr id="4" name="Forme libre 3"/>
          <p:cNvSpPr/>
          <p:nvPr>
            <p:custDataLst>
              <p:tags r:id="rId6"/>
            </p:custDataLst>
          </p:nvPr>
        </p:nvSpPr>
        <p:spPr>
          <a:xfrm>
            <a:off x="5152570" y="3140968"/>
            <a:ext cx="3595893" cy="1722600"/>
          </a:xfrm>
          <a:custGeom>
            <a:avLst/>
            <a:gdLst>
              <a:gd name="connsiteX0" fmla="*/ 2757715 w 3186738"/>
              <a:gd name="connsiteY0" fmla="*/ 0 h 2149397"/>
              <a:gd name="connsiteX1" fmla="*/ 2960915 w 3186738"/>
              <a:gd name="connsiteY1" fmla="*/ 1988458 h 2149397"/>
              <a:gd name="connsiteX2" fmla="*/ 0 w 3186738"/>
              <a:gd name="connsiteY2" fmla="*/ 1886858 h 2149397"/>
            </a:gdLst>
            <a:ahLst/>
            <a:cxnLst>
              <a:cxn ang="0">
                <a:pos x="connsiteX0" y="connsiteY0"/>
              </a:cxn>
              <a:cxn ang="0">
                <a:pos x="connsiteX1" y="connsiteY1"/>
              </a:cxn>
              <a:cxn ang="0">
                <a:pos x="connsiteX2" y="connsiteY2"/>
              </a:cxn>
            </a:cxnLst>
            <a:rect l="l" t="t" r="r" b="b"/>
            <a:pathLst>
              <a:path w="3186738" h="2149397">
                <a:moveTo>
                  <a:pt x="2757715" y="0"/>
                </a:moveTo>
                <a:cubicBezTo>
                  <a:pt x="3089124" y="836991"/>
                  <a:pt x="3420534" y="1673982"/>
                  <a:pt x="2960915" y="1988458"/>
                </a:cubicBezTo>
                <a:cubicBezTo>
                  <a:pt x="2501296" y="2302934"/>
                  <a:pt x="1250648" y="2094896"/>
                  <a:pt x="0" y="1886858"/>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custDataLst>
              <p:tags r:id="rId7"/>
            </p:custDataLst>
          </p:nvPr>
        </p:nvSpPr>
        <p:spPr>
          <a:xfrm>
            <a:off x="6950516" y="2420888"/>
            <a:ext cx="1585434" cy="369332"/>
          </a:xfrm>
          <a:prstGeom prst="rect">
            <a:avLst/>
          </a:prstGeom>
          <a:noFill/>
        </p:spPr>
        <p:txBody>
          <a:bodyPr wrap="none" rtlCol="0">
            <a:spAutoFit/>
          </a:bodyPr>
          <a:lstStyle/>
          <a:p>
            <a:r>
              <a:rPr lang="fr-CA" i="1" smtClean="0"/>
              <a:t>Hormone FSH</a:t>
            </a:r>
            <a:endParaRPr lang="fr-CA" i="1"/>
          </a:p>
        </p:txBody>
      </p:sp>
      <p:sp>
        <p:nvSpPr>
          <p:cNvPr id="10" name="Forme libre 9"/>
          <p:cNvSpPr/>
          <p:nvPr>
            <p:custDataLst>
              <p:tags r:id="rId8"/>
            </p:custDataLst>
          </p:nvPr>
        </p:nvSpPr>
        <p:spPr>
          <a:xfrm>
            <a:off x="1451187" y="4325148"/>
            <a:ext cx="1190413" cy="1199619"/>
          </a:xfrm>
          <a:custGeom>
            <a:avLst/>
            <a:gdLst>
              <a:gd name="connsiteX0" fmla="*/ 1190413 w 1190413"/>
              <a:gd name="connsiteY0" fmla="*/ 1103195 h 1199619"/>
              <a:gd name="connsiteX1" fmla="*/ 130870 w 1190413"/>
              <a:gd name="connsiteY1" fmla="*/ 1146738 h 1199619"/>
              <a:gd name="connsiteX2" fmla="*/ 43784 w 1190413"/>
              <a:gd name="connsiteY2" fmla="*/ 464566 h 1199619"/>
              <a:gd name="connsiteX3" fmla="*/ 377613 w 1190413"/>
              <a:gd name="connsiteY3" fmla="*/ 87195 h 1199619"/>
              <a:gd name="connsiteX4" fmla="*/ 871099 w 1190413"/>
              <a:gd name="connsiteY4" fmla="*/ 14623 h 1199619"/>
              <a:gd name="connsiteX5" fmla="*/ 1146870 w 1190413"/>
              <a:gd name="connsiteY5" fmla="*/ 304909 h 119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413" h="1199619">
                <a:moveTo>
                  <a:pt x="1190413" y="1103195"/>
                </a:moveTo>
                <a:cubicBezTo>
                  <a:pt x="756194" y="1178185"/>
                  <a:pt x="321975" y="1253176"/>
                  <a:pt x="130870" y="1146738"/>
                </a:cubicBezTo>
                <a:cubicBezTo>
                  <a:pt x="-60235" y="1040300"/>
                  <a:pt x="2660" y="641156"/>
                  <a:pt x="43784" y="464566"/>
                </a:cubicBezTo>
                <a:cubicBezTo>
                  <a:pt x="84908" y="287975"/>
                  <a:pt x="239727" y="162185"/>
                  <a:pt x="377613" y="87195"/>
                </a:cubicBezTo>
                <a:cubicBezTo>
                  <a:pt x="515499" y="12205"/>
                  <a:pt x="742889" y="-21663"/>
                  <a:pt x="871099" y="14623"/>
                </a:cubicBezTo>
                <a:cubicBezTo>
                  <a:pt x="999308" y="50909"/>
                  <a:pt x="1086394" y="220242"/>
                  <a:pt x="1146870" y="304909"/>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custDataLst>
              <p:tags r:id="rId9"/>
            </p:custDataLst>
          </p:nvPr>
        </p:nvSpPr>
        <p:spPr>
          <a:xfrm>
            <a:off x="1422037" y="4601791"/>
            <a:ext cx="1382238" cy="646331"/>
          </a:xfrm>
          <a:prstGeom prst="rect">
            <a:avLst/>
          </a:prstGeom>
          <a:noFill/>
        </p:spPr>
        <p:txBody>
          <a:bodyPr wrap="none" rtlCol="0">
            <a:spAutoFit/>
          </a:bodyPr>
          <a:lstStyle/>
          <a:p>
            <a:r>
              <a:rPr lang="fr-CA" i="1" smtClean="0"/>
              <a:t>Hormone </a:t>
            </a:r>
          </a:p>
          <a:p>
            <a:r>
              <a:rPr lang="fr-CA" i="1" smtClean="0"/>
              <a:t>testostérone</a:t>
            </a:r>
            <a:endParaRPr lang="fr-CA" i="1"/>
          </a:p>
        </p:txBody>
      </p:sp>
    </p:spTree>
    <p:extLst>
      <p:ext uri="{BB962C8B-B14F-4D97-AF65-F5344CB8AC3E}">
        <p14:creationId xmlns:p14="http://schemas.microsoft.com/office/powerpoint/2010/main" val="3016236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395536" y="834448"/>
            <a:ext cx="8229600" cy="578328"/>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z="4000" smtClean="0"/>
              <a:t>La spermatogenèse</a:t>
            </a:r>
            <a:endParaRPr lang="fr-CA" sz="4000"/>
          </a:p>
        </p:txBody>
      </p:sp>
      <p:pic>
        <p:nvPicPr>
          <p:cNvPr id="2050" name="Picture 2" descr="http://www.jpboseret.eu/uploads/spermato.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97361" y="1428237"/>
            <a:ext cx="8382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3"/>
            </p:custDataLst>
          </p:nvPr>
        </p:nvSpPr>
        <p:spPr>
          <a:xfrm>
            <a:off x="444554" y="6567264"/>
            <a:ext cx="2143536" cy="307777"/>
          </a:xfrm>
          <a:prstGeom prst="rect">
            <a:avLst/>
          </a:prstGeom>
          <a:noFill/>
        </p:spPr>
        <p:txBody>
          <a:bodyPr wrap="none" rtlCol="0">
            <a:spAutoFit/>
          </a:bodyPr>
          <a:lstStyle/>
          <a:p>
            <a:r>
              <a:rPr lang="fr-CA" sz="1400" smtClean="0"/>
              <a:t>Source:</a:t>
            </a:r>
            <a:r>
              <a:rPr lang="fr-CA" sz="1400"/>
              <a:t>www.jpboseret.eu</a:t>
            </a:r>
          </a:p>
        </p:txBody>
      </p:sp>
    </p:spTree>
    <p:extLst>
      <p:ext uri="{BB962C8B-B14F-4D97-AF65-F5344CB8AC3E}">
        <p14:creationId xmlns:p14="http://schemas.microsoft.com/office/powerpoint/2010/main" val="2607667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5"/>
          <p:cNvSpPr txBox="1">
            <a:spLocks/>
          </p:cNvSpPr>
          <p:nvPr>
            <p:custDataLst>
              <p:tags r:id="rId1"/>
            </p:custDataLst>
          </p:nvPr>
        </p:nvSpPr>
        <p:spPr>
          <a:xfrm>
            <a:off x="609600" y="8564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CA" smtClean="0"/>
              <a:t>Retour</a:t>
            </a:r>
            <a:endParaRPr lang="fr-CA"/>
          </a:p>
        </p:txBody>
      </p:sp>
      <p:sp>
        <p:nvSpPr>
          <p:cNvPr id="6" name="Espace réservé du contenu 2"/>
          <p:cNvSpPr txBox="1">
            <a:spLocks/>
          </p:cNvSpPr>
          <p:nvPr>
            <p:custDataLst>
              <p:tags r:id="rId2"/>
            </p:custDataLst>
          </p:nvPr>
        </p:nvSpPr>
        <p:spPr>
          <a:xfrm>
            <a:off x="467504" y="3004544"/>
            <a:ext cx="8229600" cy="91745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66700" indent="-266700">
              <a:buNone/>
            </a:pPr>
            <a:r>
              <a:rPr lang="fr-CA" dirty="0" smtClean="0"/>
              <a:t>« Peu importe l’issue du test, qu’est-ce que le jeune couple doit retenir de cette situation?»</a:t>
            </a:r>
          </a:p>
        </p:txBody>
      </p:sp>
      <p:sp>
        <p:nvSpPr>
          <p:cNvPr id="7" name="Espace réservé du contenu 2"/>
          <p:cNvSpPr txBox="1">
            <a:spLocks/>
          </p:cNvSpPr>
          <p:nvPr>
            <p:custDataLst>
              <p:tags r:id="rId3"/>
            </p:custDataLst>
          </p:nvPr>
        </p:nvSpPr>
        <p:spPr>
          <a:xfrm>
            <a:off x="467504" y="2031496"/>
            <a:ext cx="8229600" cy="93610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66700" indent="-266700">
              <a:buNone/>
            </a:pPr>
            <a:r>
              <a:rPr lang="fr-CA" dirty="0" smtClean="0"/>
              <a:t>« Comment pensez-vous qu’Esteban et Janika se sont sentis avant le résultat au test de grossesse? »</a:t>
            </a:r>
          </a:p>
        </p:txBody>
      </p:sp>
    </p:spTree>
    <p:extLst>
      <p:ext uri="{BB962C8B-B14F-4D97-AF65-F5344CB8AC3E}">
        <p14:creationId xmlns:p14="http://schemas.microsoft.com/office/powerpoint/2010/main" val="31700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5"/>
          <p:cNvSpPr txBox="1">
            <a:spLocks noChangeArrowheads="1"/>
          </p:cNvSpPr>
          <p:nvPr>
            <p:custDataLst>
              <p:tags r:id="rId1"/>
            </p:custDataLst>
          </p:nvPr>
        </p:nvSpPr>
        <p:spPr bwMode="auto">
          <a:xfrm>
            <a:off x="467544" y="422764"/>
            <a:ext cx="83551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A" sz="3200" dirty="0" smtClean="0">
                <a:latin typeface="Cooper Black" panose="0208090404030B020404" pitchFamily="18" charset="0"/>
                <a:cs typeface="Arial" charset="0"/>
              </a:rPr>
              <a:t>Les stades de développement humain </a:t>
            </a:r>
            <a:endParaRPr lang="fr-CA" sz="3200" dirty="0">
              <a:latin typeface="Cooper Black" panose="0208090404030B020404" pitchFamily="18" charset="0"/>
              <a:cs typeface="Arial" charset="0"/>
            </a:endParaRPr>
          </a:p>
        </p:txBody>
      </p:sp>
      <p:sp>
        <p:nvSpPr>
          <p:cNvPr id="2" name="AutoShape 2"/>
          <p:cNvSpPr>
            <a:spLocks noChangeArrowheads="1"/>
          </p:cNvSpPr>
          <p:nvPr>
            <p:custDataLst>
              <p:tags r:id="rId2"/>
            </p:custDataLst>
          </p:nvPr>
        </p:nvSpPr>
        <p:spPr bwMode="auto">
          <a:xfrm>
            <a:off x="611560" y="2470929"/>
            <a:ext cx="7848872" cy="526405"/>
          </a:xfrm>
          <a:prstGeom prst="rightArrow">
            <a:avLst>
              <a:gd name="adj1" fmla="val 50000"/>
              <a:gd name="adj2" fmla="val 164367"/>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endParaRPr>
          </a:p>
        </p:txBody>
      </p:sp>
      <p:pic>
        <p:nvPicPr>
          <p:cNvPr id="19" name="Image 18"/>
          <p:cNvPicPr/>
          <p:nvPr>
            <p:custDataLst>
              <p:tags r:id="rId3"/>
            </p:custDataLst>
          </p:nvPr>
        </p:nvPicPr>
        <p:blipFill>
          <a:blip r:embed="rId17"/>
          <a:srcRect/>
          <a:stretch>
            <a:fillRect/>
          </a:stretch>
        </p:blipFill>
        <p:spPr bwMode="auto">
          <a:xfrm>
            <a:off x="755576" y="1700808"/>
            <a:ext cx="999227" cy="770121"/>
          </a:xfrm>
          <a:prstGeom prst="rect">
            <a:avLst/>
          </a:prstGeom>
          <a:noFill/>
          <a:ln w="9525">
            <a:noFill/>
            <a:miter lim="800000"/>
            <a:headEnd/>
            <a:tailEnd/>
          </a:ln>
        </p:spPr>
      </p:pic>
      <p:pic>
        <p:nvPicPr>
          <p:cNvPr id="20" name="Image 19"/>
          <p:cNvPicPr/>
          <p:nvPr>
            <p:custDataLst>
              <p:tags r:id="rId4"/>
            </p:custDataLst>
          </p:nvPr>
        </p:nvPicPr>
        <p:blipFill>
          <a:blip r:embed="rId18"/>
          <a:srcRect/>
          <a:stretch>
            <a:fillRect/>
          </a:stretch>
        </p:blipFill>
        <p:spPr bwMode="auto">
          <a:xfrm>
            <a:off x="2229267" y="1672734"/>
            <a:ext cx="499110" cy="798195"/>
          </a:xfrm>
          <a:prstGeom prst="rect">
            <a:avLst/>
          </a:prstGeom>
          <a:noFill/>
          <a:ln w="9525">
            <a:noFill/>
            <a:miter lim="800000"/>
            <a:headEnd/>
            <a:tailEnd/>
          </a:ln>
        </p:spPr>
      </p:pic>
      <p:pic>
        <p:nvPicPr>
          <p:cNvPr id="21" name="Image 20"/>
          <p:cNvPicPr/>
          <p:nvPr>
            <p:custDataLst>
              <p:tags r:id="rId5"/>
            </p:custDataLst>
          </p:nvPr>
        </p:nvPicPr>
        <p:blipFill>
          <a:blip r:embed="rId19"/>
          <a:srcRect/>
          <a:stretch>
            <a:fillRect/>
          </a:stretch>
        </p:blipFill>
        <p:spPr bwMode="auto">
          <a:xfrm>
            <a:off x="3279779" y="1528486"/>
            <a:ext cx="668655" cy="968375"/>
          </a:xfrm>
          <a:prstGeom prst="rect">
            <a:avLst/>
          </a:prstGeom>
          <a:noFill/>
          <a:ln w="9525">
            <a:noFill/>
            <a:miter lim="800000"/>
            <a:headEnd/>
            <a:tailEnd/>
          </a:ln>
        </p:spPr>
      </p:pic>
      <p:pic>
        <p:nvPicPr>
          <p:cNvPr id="22" name="Image 21"/>
          <p:cNvPicPr/>
          <p:nvPr>
            <p:custDataLst>
              <p:tags r:id="rId6"/>
            </p:custDataLst>
          </p:nvPr>
        </p:nvPicPr>
        <p:blipFill>
          <a:blip r:embed="rId20"/>
          <a:srcRect/>
          <a:stretch>
            <a:fillRect/>
          </a:stretch>
        </p:blipFill>
        <p:spPr bwMode="auto">
          <a:xfrm>
            <a:off x="4535996" y="1565950"/>
            <a:ext cx="770890" cy="893445"/>
          </a:xfrm>
          <a:prstGeom prst="rect">
            <a:avLst/>
          </a:prstGeom>
          <a:noFill/>
          <a:ln w="9525">
            <a:noFill/>
            <a:miter lim="800000"/>
            <a:headEnd/>
            <a:tailEnd/>
          </a:ln>
        </p:spPr>
      </p:pic>
      <p:pic>
        <p:nvPicPr>
          <p:cNvPr id="23" name="Image 22" descr="Famille"/>
          <p:cNvPicPr/>
          <p:nvPr>
            <p:custDataLst>
              <p:tags r:id="rId7"/>
            </p:custDataLst>
          </p:nvPr>
        </p:nvPicPr>
        <p:blipFill>
          <a:blip r:embed="rId21"/>
          <a:srcRect/>
          <a:stretch>
            <a:fillRect/>
          </a:stretch>
        </p:blipFill>
        <p:spPr bwMode="auto">
          <a:xfrm>
            <a:off x="5724128" y="1672734"/>
            <a:ext cx="747478" cy="738073"/>
          </a:xfrm>
          <a:prstGeom prst="rect">
            <a:avLst/>
          </a:prstGeom>
          <a:noFill/>
          <a:ln w="9525">
            <a:noFill/>
            <a:miter lim="800000"/>
            <a:headEnd/>
            <a:tailEnd/>
          </a:ln>
        </p:spPr>
      </p:pic>
      <p:pic>
        <p:nvPicPr>
          <p:cNvPr id="24" name="Image 23"/>
          <p:cNvPicPr/>
          <p:nvPr>
            <p:custDataLst>
              <p:tags r:id="rId8"/>
            </p:custDataLst>
          </p:nvPr>
        </p:nvPicPr>
        <p:blipFill>
          <a:blip r:embed="rId22"/>
          <a:srcRect/>
          <a:stretch>
            <a:fillRect/>
          </a:stretch>
        </p:blipFill>
        <p:spPr bwMode="auto">
          <a:xfrm>
            <a:off x="6732240" y="1672734"/>
            <a:ext cx="808226" cy="738073"/>
          </a:xfrm>
          <a:prstGeom prst="rect">
            <a:avLst/>
          </a:prstGeom>
          <a:noFill/>
          <a:ln w="9525">
            <a:noFill/>
            <a:miter lim="800000"/>
            <a:headEnd/>
            <a:tailEnd/>
          </a:ln>
        </p:spPr>
      </p:pic>
      <p:sp>
        <p:nvSpPr>
          <p:cNvPr id="3" name="AutoShape 3"/>
          <p:cNvSpPr>
            <a:spLocks noChangeArrowheads="1"/>
          </p:cNvSpPr>
          <p:nvPr>
            <p:custDataLst>
              <p:tags r:id="rId9"/>
            </p:custDataLst>
          </p:nvPr>
        </p:nvSpPr>
        <p:spPr bwMode="auto">
          <a:xfrm>
            <a:off x="475609" y="2816435"/>
            <a:ext cx="1423694"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Petite enfance </a:t>
            </a:r>
            <a:endParaRPr kumimoji="0" lang="fr-FR" altLang="fr-FR" sz="1400" b="0" i="0" u="none" strike="noStrike" cap="none" normalizeH="0" baseline="0" dirty="0" smtClean="0">
              <a:ln>
                <a:noFill/>
              </a:ln>
              <a:solidFill>
                <a:schemeClr val="bg1"/>
              </a:solidFill>
              <a:effectLst/>
              <a:latin typeface="Arial" pitchFamily="34" charset="0"/>
            </a:endParaRPr>
          </a:p>
        </p:txBody>
      </p:sp>
      <p:sp>
        <p:nvSpPr>
          <p:cNvPr id="25" name="AutoShape 3"/>
          <p:cNvSpPr>
            <a:spLocks noChangeArrowheads="1"/>
          </p:cNvSpPr>
          <p:nvPr>
            <p:custDataLst>
              <p:tags r:id="rId10"/>
            </p:custDataLst>
          </p:nvPr>
        </p:nvSpPr>
        <p:spPr bwMode="auto">
          <a:xfrm>
            <a:off x="1837588" y="3312850"/>
            <a:ext cx="1108705"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Enfance </a:t>
            </a:r>
            <a:endParaRPr kumimoji="0" lang="fr-FR" altLang="fr-FR" sz="1400" b="0" i="0" u="none" strike="noStrike" cap="none" normalizeH="0" baseline="0" dirty="0" smtClean="0">
              <a:ln>
                <a:noFill/>
              </a:ln>
              <a:solidFill>
                <a:schemeClr val="bg1"/>
              </a:solidFill>
              <a:effectLst/>
              <a:latin typeface="Arial" pitchFamily="34" charset="0"/>
            </a:endParaRPr>
          </a:p>
        </p:txBody>
      </p:sp>
      <p:sp>
        <p:nvSpPr>
          <p:cNvPr id="26" name="AutoShape 3"/>
          <p:cNvSpPr>
            <a:spLocks noChangeArrowheads="1"/>
          </p:cNvSpPr>
          <p:nvPr>
            <p:custDataLst>
              <p:tags r:id="rId11"/>
            </p:custDataLst>
          </p:nvPr>
        </p:nvSpPr>
        <p:spPr bwMode="auto">
          <a:xfrm>
            <a:off x="2851951" y="2832350"/>
            <a:ext cx="1524309"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Préadolescence</a:t>
            </a:r>
            <a:endParaRPr kumimoji="0" lang="fr-FR" altLang="fr-FR" sz="1400" b="0" i="0" u="none" strike="noStrike" cap="none" normalizeH="0" baseline="0" dirty="0" smtClean="0">
              <a:ln>
                <a:noFill/>
              </a:ln>
              <a:solidFill>
                <a:schemeClr val="bg1"/>
              </a:solidFill>
              <a:effectLst/>
              <a:latin typeface="Arial" pitchFamily="34" charset="0"/>
            </a:endParaRPr>
          </a:p>
        </p:txBody>
      </p:sp>
      <p:sp>
        <p:nvSpPr>
          <p:cNvPr id="27" name="AutoShape 3"/>
          <p:cNvSpPr>
            <a:spLocks noChangeArrowheads="1"/>
          </p:cNvSpPr>
          <p:nvPr>
            <p:custDataLst>
              <p:tags r:id="rId12"/>
            </p:custDataLst>
          </p:nvPr>
        </p:nvSpPr>
        <p:spPr bwMode="auto">
          <a:xfrm>
            <a:off x="4209594" y="3336120"/>
            <a:ext cx="1423694"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Adolescence</a:t>
            </a:r>
            <a:endParaRPr kumimoji="0" lang="fr-FR" altLang="fr-FR" sz="1400" b="0" i="0" u="none" strike="noStrike" cap="none" normalizeH="0" baseline="0" dirty="0" smtClean="0">
              <a:ln>
                <a:noFill/>
              </a:ln>
              <a:solidFill>
                <a:schemeClr val="bg1"/>
              </a:solidFill>
              <a:effectLst/>
              <a:latin typeface="Arial" pitchFamily="34" charset="0"/>
            </a:endParaRPr>
          </a:p>
        </p:txBody>
      </p:sp>
      <p:sp>
        <p:nvSpPr>
          <p:cNvPr id="28" name="AutoShape 3"/>
          <p:cNvSpPr>
            <a:spLocks noChangeArrowheads="1"/>
          </p:cNvSpPr>
          <p:nvPr>
            <p:custDataLst>
              <p:tags r:id="rId13"/>
            </p:custDataLst>
          </p:nvPr>
        </p:nvSpPr>
        <p:spPr bwMode="auto">
          <a:xfrm>
            <a:off x="5391486" y="2814295"/>
            <a:ext cx="1080120"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Adulte</a:t>
            </a:r>
            <a:endParaRPr kumimoji="0" lang="fr-FR" altLang="fr-FR" sz="1400" b="0" i="0" u="none" strike="noStrike" cap="none" normalizeH="0" baseline="0" dirty="0" smtClean="0">
              <a:ln>
                <a:noFill/>
              </a:ln>
              <a:solidFill>
                <a:schemeClr val="bg1"/>
              </a:solidFill>
              <a:effectLst/>
              <a:latin typeface="Arial" pitchFamily="34" charset="0"/>
            </a:endParaRPr>
          </a:p>
        </p:txBody>
      </p:sp>
      <p:sp>
        <p:nvSpPr>
          <p:cNvPr id="29" name="AutoShape 3"/>
          <p:cNvSpPr>
            <a:spLocks noChangeArrowheads="1"/>
          </p:cNvSpPr>
          <p:nvPr>
            <p:custDataLst>
              <p:tags r:id="rId14"/>
            </p:custDataLst>
          </p:nvPr>
        </p:nvSpPr>
        <p:spPr bwMode="auto">
          <a:xfrm>
            <a:off x="6471606" y="3265862"/>
            <a:ext cx="1844810" cy="3617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chemeClr val="bg1"/>
                </a:solidFill>
                <a:latin typeface="Arial" pitchFamily="34" charset="0"/>
              </a:rPr>
              <a:t>Personnes âgées</a:t>
            </a:r>
            <a:endParaRPr kumimoji="0" lang="fr-FR" altLang="fr-FR" sz="14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1348929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352928" cy="924475"/>
          </a:xfrm>
        </p:spPr>
        <p:txBody>
          <a:bodyPr>
            <a:normAutofit fontScale="90000"/>
          </a:bodyPr>
          <a:lstStyle/>
          <a:p>
            <a:pPr algn="ctr"/>
            <a:r>
              <a:rPr lang="fr-CA" dirty="0" smtClean="0">
                <a:latin typeface="Cooper Black" panose="0208090404030B020404" pitchFamily="18" charset="0"/>
              </a:rPr>
              <a:t>Les changements </a:t>
            </a:r>
            <a:r>
              <a:rPr lang="fr-CA" u="sng" dirty="0" smtClean="0">
                <a:latin typeface="Cooper Black" panose="0208090404030B020404" pitchFamily="18" charset="0"/>
              </a:rPr>
              <a:t>physiques</a:t>
            </a:r>
            <a:r>
              <a:rPr lang="fr-CA" dirty="0" smtClean="0">
                <a:latin typeface="Cooper Black" panose="0208090404030B020404" pitchFamily="18" charset="0"/>
              </a:rPr>
              <a:t> de la puberté</a:t>
            </a:r>
            <a:endParaRPr lang="fr-CA" dirty="0">
              <a:latin typeface="Cooper Black" panose="0208090404030B020404" pitchFamily="18" charset="0"/>
            </a:endParaRPr>
          </a:p>
        </p:txBody>
      </p:sp>
      <p:pic>
        <p:nvPicPr>
          <p:cNvPr id="6" name="Espace réservé du contenu 5"/>
          <p:cNvPicPr>
            <a:picLocks noGrp="1"/>
          </p:cNvPicPr>
          <p:nvPr>
            <p:ph idx="1"/>
            <p:custDataLst>
              <p:tags r:id="rId2"/>
            </p:custDataLst>
          </p:nvPr>
        </p:nvPicPr>
        <p:blipFill>
          <a:blip r:embed="rId11" cstate="print"/>
          <a:stretch>
            <a:fillRect/>
          </a:stretch>
        </p:blipFill>
        <p:spPr bwMode="auto">
          <a:xfrm>
            <a:off x="7020272" y="1229028"/>
            <a:ext cx="1906943" cy="4824535"/>
          </a:xfrm>
          <a:prstGeom prst="rect">
            <a:avLst/>
          </a:prstGeom>
          <a:noFill/>
          <a:ln w="9525">
            <a:noFill/>
            <a:miter lim="800000"/>
            <a:headEnd/>
            <a:tailEnd/>
          </a:ln>
        </p:spPr>
      </p:pic>
      <p:pic>
        <p:nvPicPr>
          <p:cNvPr id="5" name="Image 4"/>
          <p:cNvPicPr/>
          <p:nvPr>
            <p:custDataLst>
              <p:tags r:id="rId3"/>
            </p:custDataLst>
          </p:nvPr>
        </p:nvPicPr>
        <p:blipFill>
          <a:blip r:embed="rId12" cstate="print"/>
          <a:srcRect/>
          <a:stretch>
            <a:fillRect/>
          </a:stretch>
        </p:blipFill>
        <p:spPr bwMode="auto">
          <a:xfrm>
            <a:off x="323528" y="1571841"/>
            <a:ext cx="1224136" cy="4471952"/>
          </a:xfrm>
          <a:prstGeom prst="rect">
            <a:avLst/>
          </a:prstGeom>
          <a:noFill/>
          <a:ln w="9525">
            <a:noFill/>
            <a:miter lim="800000"/>
            <a:headEnd/>
            <a:tailEnd/>
          </a:ln>
        </p:spPr>
      </p:pic>
      <p:sp>
        <p:nvSpPr>
          <p:cNvPr id="7" name="AutoShape 2"/>
          <p:cNvSpPr>
            <a:spLocks noChangeArrowheads="1"/>
          </p:cNvSpPr>
          <p:nvPr>
            <p:custDataLst>
              <p:tags r:id="rId4"/>
            </p:custDataLst>
          </p:nvPr>
        </p:nvSpPr>
        <p:spPr bwMode="auto">
          <a:xfrm>
            <a:off x="1816969" y="2420888"/>
            <a:ext cx="5184576" cy="1468469"/>
          </a:xfrm>
          <a:prstGeom prst="rightArrowCallout">
            <a:avLst>
              <a:gd name="adj1" fmla="val 7007"/>
              <a:gd name="adj2" fmla="val 17316"/>
              <a:gd name="adj3" fmla="val 34925"/>
              <a:gd name="adj4" fmla="val 75539"/>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CA" sz="1200" dirty="0" smtClean="0">
                <a:latin typeface="Arial" panose="020B0604020202020204" pitchFamily="34" charset="0"/>
                <a:cs typeface="Arial" panose="020B0604020202020204" pitchFamily="34" charset="0"/>
              </a:rPr>
              <a:t>La </a:t>
            </a:r>
            <a:r>
              <a:rPr lang="fr-CA" sz="1200" dirty="0">
                <a:latin typeface="Arial" panose="020B0604020202020204" pitchFamily="34" charset="0"/>
                <a:cs typeface="Arial" panose="020B0604020202020204" pitchFamily="34" charset="0"/>
              </a:rPr>
              <a:t>voix mue</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La production de spermatozoïdes commence</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Des poils poussent sur le visage</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Le pénis et les testicules grossissent</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Des érections se produisent à l’improviste</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Des éjaculations nocturnes se produisent</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Du sperme sort du pénis (éjaculation</a:t>
            </a:r>
            <a:r>
              <a:rPr lang="fr-CA" sz="1200" dirty="0" smtClean="0">
                <a:latin typeface="Arial" panose="020B0604020202020204" pitchFamily="34" charset="0"/>
                <a:cs typeface="Arial" panose="020B0604020202020204" pitchFamily="34" charset="0"/>
              </a:rPr>
              <a:t>)</a:t>
            </a:r>
          </a:p>
        </p:txBody>
      </p:sp>
      <p:sp>
        <p:nvSpPr>
          <p:cNvPr id="8" name="AutoShape 3"/>
          <p:cNvSpPr>
            <a:spLocks noChangeArrowheads="1"/>
          </p:cNvSpPr>
          <p:nvPr>
            <p:custDataLst>
              <p:tags r:id="rId5"/>
            </p:custDataLst>
          </p:nvPr>
        </p:nvSpPr>
        <p:spPr bwMode="auto">
          <a:xfrm>
            <a:off x="1527248" y="4057774"/>
            <a:ext cx="5764018" cy="1080120"/>
          </a:xfrm>
          <a:prstGeom prst="leftRightArrowCallout">
            <a:avLst>
              <a:gd name="adj1" fmla="val 9657"/>
              <a:gd name="adj2" fmla="val 13106"/>
              <a:gd name="adj3" fmla="val 38589"/>
              <a:gd name="adj4" fmla="val 76045"/>
            </a:avLst>
          </a:prstGeom>
          <a:solidFill>
            <a:srgbClr val="FFFFFF"/>
          </a:solidFill>
          <a:ln w="31750">
            <a:solidFill>
              <a:srgbClr val="8064A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Le corps </a:t>
            </a:r>
            <a:r>
              <a:rPr lang="fr-CA" sz="1200" dirty="0" smtClean="0">
                <a:latin typeface="Arial" panose="020B0604020202020204" pitchFamily="34" charset="0"/>
                <a:cs typeface="Arial" panose="020B0604020202020204" pitchFamily="34" charset="0"/>
              </a:rPr>
              <a:t>grandit</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La peau et les cheveux deviennent plus </a:t>
            </a:r>
            <a:r>
              <a:rPr lang="fr-CA" sz="1200" dirty="0" smtClean="0">
                <a:latin typeface="Arial" panose="020B0604020202020204" pitchFamily="34" charset="0"/>
                <a:cs typeface="Arial" panose="020B0604020202020204" pitchFamily="34" charset="0"/>
              </a:rPr>
              <a:t>gras</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Le corps commence à produire des hormones </a:t>
            </a:r>
            <a:r>
              <a:rPr lang="fr-CA" sz="1200" dirty="0" smtClean="0">
                <a:latin typeface="Arial" panose="020B0604020202020204" pitchFamily="34" charset="0"/>
                <a:cs typeface="Arial" panose="020B0604020202020204" pitchFamily="34" charset="0"/>
              </a:rPr>
              <a:t>sexuelles</a:t>
            </a:r>
          </a:p>
          <a:p>
            <a:pPr marL="171450" indent="-171450">
              <a:buFont typeface="Arial" panose="020B0604020202020204" pitchFamily="34" charset="0"/>
              <a:buChar char="•"/>
            </a:pPr>
            <a:r>
              <a:rPr lang="fr-CA" sz="1200" dirty="0">
                <a:latin typeface="Arial" panose="020B0604020202020204" pitchFamily="34" charset="0"/>
                <a:cs typeface="Arial" panose="020B0604020202020204" pitchFamily="34" charset="0"/>
              </a:rPr>
              <a:t>Des poils poussent sous les bras et près des organes </a:t>
            </a:r>
            <a:r>
              <a:rPr lang="fr-CA" sz="1200" dirty="0" smtClean="0">
                <a:latin typeface="Arial" panose="020B0604020202020204" pitchFamily="34" charset="0"/>
                <a:cs typeface="Arial" panose="020B0604020202020204" pitchFamily="34" charset="0"/>
              </a:rPr>
              <a:t>génitaux</a:t>
            </a:r>
          </a:p>
        </p:txBody>
      </p:sp>
      <p:pic>
        <p:nvPicPr>
          <p:cNvPr id="3073" name="Picture 1" descr="C:\Documents and Settings\bosmar01\Local Settings\Temporary Internet Files\Content.IE5\O8PF8NHU\MC900441850[1].wmf"/>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23528" y="3501008"/>
            <a:ext cx="1212037" cy="1113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Documents and Settings\bosmar01\Local Settings\Temporary Internet Files\Content.IE5\O8PF8NHU\MC900441850[1].wmf"/>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7242014" y="3251052"/>
            <a:ext cx="1212037" cy="11135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avec flèche vers la gauche 9"/>
          <p:cNvSpPr/>
          <p:nvPr>
            <p:custDataLst>
              <p:tags r:id="rId8"/>
            </p:custDataLst>
          </p:nvPr>
        </p:nvSpPr>
        <p:spPr>
          <a:xfrm>
            <a:off x="1344464" y="5301208"/>
            <a:ext cx="3744416" cy="1080120"/>
          </a:xfrm>
          <a:prstGeom prst="leftArrowCallout">
            <a:avLst>
              <a:gd name="adj1" fmla="val 25000"/>
              <a:gd name="adj2" fmla="val 25000"/>
              <a:gd name="adj3" fmla="val 25000"/>
              <a:gd name="adj4" fmla="val 88234"/>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r>
              <a:rPr lang="fr-CA" sz="1200" dirty="0" smtClean="0">
                <a:solidFill>
                  <a:schemeClr val="tx1"/>
                </a:solidFill>
                <a:latin typeface="Arial" panose="020B0604020202020204" pitchFamily="34" charset="0"/>
                <a:cs typeface="Arial" panose="020B0604020202020204" pitchFamily="34" charset="0"/>
              </a:rPr>
              <a:t>Les hanches s’élargissent</a:t>
            </a:r>
          </a:p>
          <a:p>
            <a:pPr marL="171450" indent="-171450">
              <a:buFont typeface="Arial" panose="020B0604020202020204" pitchFamily="34" charset="0"/>
              <a:buChar char="•"/>
            </a:pPr>
            <a:r>
              <a:rPr lang="fr-CA" sz="1200" dirty="0">
                <a:solidFill>
                  <a:schemeClr val="tx1"/>
                </a:solidFill>
                <a:latin typeface="Arial" panose="020B0604020202020204" pitchFamily="34" charset="0"/>
                <a:cs typeface="Arial" panose="020B0604020202020204" pitchFamily="34" charset="0"/>
              </a:rPr>
              <a:t>Les seins se </a:t>
            </a:r>
            <a:r>
              <a:rPr lang="fr-CA" sz="1200" dirty="0" smtClean="0">
                <a:solidFill>
                  <a:schemeClr val="tx1"/>
                </a:solidFill>
                <a:latin typeface="Arial" panose="020B0604020202020204" pitchFamily="34" charset="0"/>
                <a:cs typeface="Arial" panose="020B0604020202020204" pitchFamily="34" charset="0"/>
              </a:rPr>
              <a:t>développent</a:t>
            </a:r>
          </a:p>
          <a:p>
            <a:pPr marL="171450" indent="-171450">
              <a:buFont typeface="Arial" panose="020B0604020202020204" pitchFamily="34" charset="0"/>
              <a:buChar char="•"/>
            </a:pPr>
            <a:r>
              <a:rPr lang="fr-CA" sz="1200" dirty="0" smtClean="0">
                <a:solidFill>
                  <a:schemeClr val="tx1"/>
                </a:solidFill>
                <a:latin typeface="Arial" panose="020B0604020202020204" pitchFamily="34" charset="0"/>
                <a:cs typeface="Arial" panose="020B0604020202020204" pitchFamily="34" charset="0"/>
              </a:rPr>
              <a:t>Le </a:t>
            </a:r>
            <a:r>
              <a:rPr lang="fr-CA" sz="1200" dirty="0">
                <a:solidFill>
                  <a:schemeClr val="tx1"/>
                </a:solidFill>
                <a:latin typeface="Arial" panose="020B0604020202020204" pitchFamily="34" charset="0"/>
                <a:cs typeface="Arial" panose="020B0604020202020204" pitchFamily="34" charset="0"/>
              </a:rPr>
              <a:t>corps produit des ovules (ovulation</a:t>
            </a:r>
            <a:r>
              <a:rPr lang="fr-CA" sz="1200" dirty="0" smtClean="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fr-CA" sz="1200" dirty="0">
                <a:solidFill>
                  <a:schemeClr val="tx1"/>
                </a:solidFill>
                <a:latin typeface="Arial" panose="020B0604020202020204" pitchFamily="34" charset="0"/>
                <a:cs typeface="Arial" panose="020B0604020202020204" pitchFamily="34" charset="0"/>
              </a:rPr>
              <a:t>Des pertes vaginales se produisent</a:t>
            </a:r>
            <a:endParaRPr lang="fr-CA"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sz="1200" dirty="0">
                <a:solidFill>
                  <a:schemeClr val="tx1"/>
                </a:solidFill>
                <a:latin typeface="Arial" panose="020B0604020202020204" pitchFamily="34" charset="0"/>
                <a:cs typeface="Arial" panose="020B0604020202020204" pitchFamily="34" charset="0"/>
              </a:rPr>
              <a:t>Les menstruations commencent </a:t>
            </a:r>
          </a:p>
        </p:txBody>
      </p:sp>
    </p:spTree>
    <p:extLst>
      <p:ext uri="{BB962C8B-B14F-4D97-AF65-F5344CB8AC3E}">
        <p14:creationId xmlns:p14="http://schemas.microsoft.com/office/powerpoint/2010/main" val="2616073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980728"/>
            <a:ext cx="7739022" cy="924475"/>
          </a:xfrm>
        </p:spPr>
        <p:txBody>
          <a:bodyPr>
            <a:normAutofit fontScale="90000"/>
          </a:bodyPr>
          <a:lstStyle/>
          <a:p>
            <a:r>
              <a:rPr lang="fr-CA" dirty="0" smtClean="0">
                <a:latin typeface="Cooper Black" panose="0208090404030B020404" pitchFamily="18" charset="0"/>
              </a:rPr>
              <a:t>Qu’est-ce qui déclenche la puberté?</a:t>
            </a:r>
            <a:endParaRPr lang="fr-CA" dirty="0">
              <a:latin typeface="Cooper Black" panose="0208090404030B020404" pitchFamily="18" charset="0"/>
            </a:endParaRPr>
          </a:p>
        </p:txBody>
      </p:sp>
      <p:sp>
        <p:nvSpPr>
          <p:cNvPr id="3" name="Espace réservé du contenu 2"/>
          <p:cNvSpPr>
            <a:spLocks noGrp="1"/>
          </p:cNvSpPr>
          <p:nvPr>
            <p:ph idx="1"/>
            <p:custDataLst>
              <p:tags r:id="rId2"/>
            </p:custDataLst>
          </p:nvPr>
        </p:nvSpPr>
        <p:spPr>
          <a:xfrm>
            <a:off x="395536" y="4880258"/>
            <a:ext cx="8229600" cy="557416"/>
          </a:xfrm>
        </p:spPr>
        <p:txBody>
          <a:bodyPr/>
          <a:lstStyle/>
          <a:p>
            <a:pPr marL="0" indent="0">
              <a:buNone/>
            </a:pPr>
            <a:r>
              <a:rPr lang="fr-CA" smtClean="0">
                <a:hlinkClick r:id="rId7"/>
              </a:rPr>
              <a:t>http</a:t>
            </a:r>
            <a:r>
              <a:rPr lang="fr-CA">
                <a:hlinkClick r:id="rId7"/>
              </a:rPr>
              <a:t>://</a:t>
            </a:r>
            <a:r>
              <a:rPr lang="fr-CA" smtClean="0">
                <a:hlinkClick r:id="rId7"/>
              </a:rPr>
              <a:t>sexe.centredessciencesdemontreal.com/moi.html</a:t>
            </a:r>
            <a:endParaRPr lang="fr-CA" dirty="0"/>
          </a:p>
        </p:txBody>
      </p:sp>
      <p:pic>
        <p:nvPicPr>
          <p:cNvPr id="6147"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298738" y="2714469"/>
            <a:ext cx="405302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Centre des sciences de Montréal"/>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322208" y="2720018"/>
            <a:ext cx="200952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908720"/>
            <a:ext cx="7704856" cy="924475"/>
          </a:xfrm>
        </p:spPr>
        <p:txBody>
          <a:bodyPr>
            <a:normAutofit fontScale="90000"/>
          </a:bodyPr>
          <a:lstStyle/>
          <a:p>
            <a:r>
              <a:rPr lang="fr-CA" dirty="0" smtClean="0">
                <a:latin typeface="Cooper Black" panose="0208090404030B020404" pitchFamily="18" charset="0"/>
              </a:rPr>
              <a:t>Quelle est la fonction biologique de la puberté?</a:t>
            </a:r>
            <a:endParaRPr lang="fr-CA" dirty="0">
              <a:latin typeface="Cooper Black" panose="0208090404030B020404" pitchFamily="18" charset="0"/>
            </a:endParaRPr>
          </a:p>
        </p:txBody>
      </p:sp>
      <p:sp>
        <p:nvSpPr>
          <p:cNvPr id="3" name="Espace réservé du contenu 2"/>
          <p:cNvSpPr>
            <a:spLocks noGrp="1"/>
          </p:cNvSpPr>
          <p:nvPr>
            <p:ph idx="1"/>
            <p:custDataLst>
              <p:tags r:id="rId2"/>
            </p:custDataLst>
          </p:nvPr>
        </p:nvSpPr>
        <p:spPr>
          <a:xfrm>
            <a:off x="899592" y="2132856"/>
            <a:ext cx="7125112" cy="4051437"/>
          </a:xfrm>
        </p:spPr>
        <p:txBody>
          <a:bodyPr>
            <a:normAutofit/>
          </a:bodyPr>
          <a:lstStyle/>
          <a:p>
            <a:pPr marL="0" indent="0">
              <a:buNone/>
            </a:pPr>
            <a:r>
              <a:rPr lang="fr-CA" dirty="0" smtClean="0"/>
              <a:t>La puberté permet aux êtres humains de pouvoir se reproduire. Les changements qui y sont vécus sont dédiés à la capacité de reproduction. </a:t>
            </a:r>
          </a:p>
          <a:p>
            <a:pPr lvl="1"/>
            <a:r>
              <a:rPr lang="fr-CA" dirty="0" smtClean="0"/>
              <a:t>Production de gamètes</a:t>
            </a:r>
          </a:p>
          <a:p>
            <a:pPr lvl="1"/>
            <a:r>
              <a:rPr lang="fr-CA" dirty="0" smtClean="0"/>
              <a:t>Capacité à concevoir un enfant </a:t>
            </a:r>
          </a:p>
          <a:p>
            <a:pPr lvl="1"/>
            <a:r>
              <a:rPr lang="fr-CA" dirty="0" smtClean="0"/>
              <a:t>Capacité à porter et à nourrir un enfant pour les filles</a:t>
            </a:r>
          </a:p>
          <a:p>
            <a:pPr marL="0" indent="0">
              <a:buNone/>
            </a:pPr>
            <a:endParaRPr lang="fr-CA" dirty="0" smtClean="0">
              <a:solidFill>
                <a:srgbClr val="FF0000"/>
              </a:solidFill>
            </a:endParaRPr>
          </a:p>
        </p:txBody>
      </p:sp>
    </p:spTree>
    <p:extLst>
      <p:ext uri="{BB962C8B-B14F-4D97-AF65-F5344CB8AC3E}">
        <p14:creationId xmlns:p14="http://schemas.microsoft.com/office/powerpoint/2010/main" val="422308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custDataLst>
              <p:tags r:id="rId1"/>
            </p:custDataLst>
          </p:nvPr>
        </p:nvPicPr>
        <p:blipFill>
          <a:blip r:embed="rId9" cstate="print"/>
          <a:srcRect/>
          <a:stretch>
            <a:fillRect/>
          </a:stretch>
        </p:blipFill>
        <p:spPr bwMode="auto">
          <a:xfrm>
            <a:off x="323528" y="2210812"/>
            <a:ext cx="1224136" cy="4471952"/>
          </a:xfrm>
          <a:prstGeom prst="rect">
            <a:avLst/>
          </a:prstGeom>
          <a:noFill/>
          <a:ln w="9525">
            <a:noFill/>
            <a:miter lim="800000"/>
            <a:headEnd/>
            <a:tailEnd/>
          </a:ln>
        </p:spPr>
      </p:pic>
      <p:pic>
        <p:nvPicPr>
          <p:cNvPr id="5" name="Picture 1" descr="C:\Documents and Settings\bosmar01\Local Settings\Temporary Internet Files\Content.IE5\O8PF8NHU\MC900441850[1].wmf"/>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4139979"/>
            <a:ext cx="1212037" cy="1113532"/>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p:cNvPicPr>
            <a:picLocks/>
          </p:cNvPicPr>
          <p:nvPr>
            <p:custDataLst>
              <p:tags r:id="rId3"/>
            </p:custDataLst>
          </p:nvPr>
        </p:nvPicPr>
        <p:blipFill>
          <a:blip r:embed="rId11" cstate="print"/>
          <a:stretch>
            <a:fillRect/>
          </a:stretch>
        </p:blipFill>
        <p:spPr bwMode="auto">
          <a:xfrm>
            <a:off x="7020272" y="1835047"/>
            <a:ext cx="1906943" cy="4824535"/>
          </a:xfrm>
          <a:prstGeom prst="rect">
            <a:avLst/>
          </a:prstGeom>
          <a:noFill/>
          <a:ln w="9525">
            <a:noFill/>
            <a:miter lim="800000"/>
            <a:headEnd/>
            <a:tailEnd/>
          </a:ln>
        </p:spPr>
      </p:pic>
      <p:pic>
        <p:nvPicPr>
          <p:cNvPr id="7" name="Picture 1" descr="C:\Documents and Settings\bosmar01\Local Settings\Temporary Internet Files\Content.IE5\O8PF8NHU\MC900441850[1].wmf"/>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242014" y="3857071"/>
            <a:ext cx="1212037" cy="1113532"/>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txBox="1">
            <a:spLocks/>
          </p:cNvSpPr>
          <p:nvPr>
            <p:custDataLst>
              <p:tags r:id="rId5"/>
            </p:custDataLst>
          </p:nvPr>
        </p:nvSpPr>
        <p:spPr>
          <a:xfrm>
            <a:off x="467544" y="332656"/>
            <a:ext cx="8352928" cy="924475"/>
          </a:xfrm>
          <a:prstGeom prst="rect">
            <a:avLst/>
          </a:prstGeom>
        </p:spPr>
        <p:txBody>
          <a:bodyPr vert="horz" lIns="0" rIns="0" bIns="0" anchor="b">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CA" smtClean="0">
                <a:latin typeface="Cooper Black" panose="0208090404030B020404" pitchFamily="18" charset="0"/>
              </a:rPr>
              <a:t>Les changements </a:t>
            </a:r>
            <a:r>
              <a:rPr lang="fr-CA" u="sng" smtClean="0">
                <a:latin typeface="Cooper Black" panose="0208090404030B020404" pitchFamily="18" charset="0"/>
              </a:rPr>
              <a:t>psychologiques</a:t>
            </a:r>
            <a:r>
              <a:rPr lang="fr-CA" smtClean="0">
                <a:latin typeface="Cooper Black" panose="0208090404030B020404" pitchFamily="18" charset="0"/>
              </a:rPr>
              <a:t> de la puberté</a:t>
            </a:r>
            <a:endParaRPr lang="fr-CA" dirty="0">
              <a:latin typeface="Cooper Black" panose="0208090404030B020404" pitchFamily="18" charset="0"/>
            </a:endParaRPr>
          </a:p>
        </p:txBody>
      </p:sp>
      <p:sp>
        <p:nvSpPr>
          <p:cNvPr id="12" name="AutoShape 3"/>
          <p:cNvSpPr>
            <a:spLocks noChangeArrowheads="1"/>
          </p:cNvSpPr>
          <p:nvPr>
            <p:custDataLst>
              <p:tags r:id="rId6"/>
            </p:custDataLst>
          </p:nvPr>
        </p:nvSpPr>
        <p:spPr bwMode="auto">
          <a:xfrm>
            <a:off x="1535565" y="1430362"/>
            <a:ext cx="5472608" cy="2070646"/>
          </a:xfrm>
          <a:prstGeom prst="leftRightArrowCallout">
            <a:avLst>
              <a:gd name="adj1" fmla="val 9657"/>
              <a:gd name="adj2" fmla="val 13106"/>
              <a:gd name="adj3" fmla="val 38589"/>
              <a:gd name="adj4" fmla="val 76045"/>
            </a:avLst>
          </a:prstGeom>
          <a:solidFill>
            <a:srgbClr val="FFFFFF"/>
          </a:solidFill>
          <a:ln w="31750">
            <a:solidFill>
              <a:srgbClr val="8064A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CA" sz="2000" dirty="0" smtClean="0">
                <a:latin typeface="Arial" panose="020B0604020202020204" pitchFamily="34" charset="0"/>
                <a:cs typeface="Arial" panose="020B0604020202020204" pitchFamily="34" charset="0"/>
              </a:rPr>
              <a:t>Besoin d’autonomie et d’indépendance</a:t>
            </a:r>
          </a:p>
          <a:p>
            <a:pPr marL="171450" indent="-171450">
              <a:buFont typeface="Arial" panose="020B0604020202020204" pitchFamily="34" charset="0"/>
              <a:buChar char="•"/>
            </a:pPr>
            <a:r>
              <a:rPr lang="fr-CA" sz="2000" dirty="0" smtClean="0">
                <a:latin typeface="Arial" panose="020B0604020202020204" pitchFamily="34" charset="0"/>
                <a:cs typeface="Arial" panose="020B0604020202020204" pitchFamily="34" charset="0"/>
              </a:rPr>
              <a:t>Besoin de définir son identité</a:t>
            </a:r>
          </a:p>
          <a:p>
            <a:pPr marL="171450" indent="-171450">
              <a:buFont typeface="Arial" panose="020B0604020202020204" pitchFamily="34" charset="0"/>
              <a:buChar char="•"/>
            </a:pPr>
            <a:r>
              <a:rPr lang="fr-CA" sz="2000" dirty="0" smtClean="0">
                <a:latin typeface="Arial" panose="020B0604020202020204" pitchFamily="34" charset="0"/>
                <a:cs typeface="Arial" panose="020B0604020202020204" pitchFamily="34" charset="0"/>
              </a:rPr>
              <a:t>Pensées et désirs à caractère sexuel</a:t>
            </a:r>
          </a:p>
          <a:p>
            <a:pPr marL="171450" indent="-171450">
              <a:buFont typeface="Arial" panose="020B0604020202020204" pitchFamily="34" charset="0"/>
              <a:buChar char="•"/>
            </a:pPr>
            <a:r>
              <a:rPr lang="fr-CA" sz="2000" dirty="0" smtClean="0">
                <a:latin typeface="Arial" panose="020B0604020202020204" pitchFamily="34" charset="0"/>
                <a:cs typeface="Arial" panose="020B0604020202020204" pitchFamily="34" charset="0"/>
              </a:rPr>
              <a:t>Changements d’humeur</a:t>
            </a:r>
            <a:endParaRPr lang="fr-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708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fr-CA" sz="6600" smtClean="0"/>
              <a:t>Réalisation</a:t>
            </a:r>
            <a:endParaRPr lang="fr-CA"/>
          </a:p>
        </p:txBody>
      </p:sp>
      <p:sp>
        <p:nvSpPr>
          <p:cNvPr id="8" name="Espace réservé du texte 7"/>
          <p:cNvSpPr>
            <a:spLocks noGrp="1"/>
          </p:cNvSpPr>
          <p:nvPr>
            <p:ph type="body" idx="1"/>
            <p:custDataLst>
              <p:tags r:id="rId2"/>
            </p:custDataLst>
          </p:nvPr>
        </p:nvSpPr>
        <p:spPr/>
        <p:txBody>
          <a:bodyPr>
            <a:normAutofit/>
          </a:bodyPr>
          <a:lstStyle/>
          <a:p>
            <a:pPr algn="ctr"/>
            <a:r>
              <a:rPr lang="fr-CA" sz="6000" dirty="0" smtClean="0"/>
              <a:t>Le cas de Pierre-Jean</a:t>
            </a:r>
            <a:endParaRPr lang="fr-CA" sz="6000" dirty="0"/>
          </a:p>
        </p:txBody>
      </p:sp>
      <p:pic>
        <p:nvPicPr>
          <p:cNvPr id="1026" name="Image 5" descr="C:\Documents and Settings\bosmar01\Local Settings\Temporary Internet Files\Content.IE5\2XFBOEYG\MP900448520[1].jpg"/>
          <p:cNvPicPr>
            <a:picLocks noChangeAspect="1" noChangeArrowheads="1"/>
          </p:cNvPicPr>
          <p:nvPr/>
        </p:nvPicPr>
        <p:blipFill>
          <a:blip r:embed="rId5">
            <a:extLst>
              <a:ext uri="{28A0092B-C50C-407E-A947-70E740481C1C}">
                <a14:useLocalDpi xmlns:a14="http://schemas.microsoft.com/office/drawing/2010/main" val="0"/>
              </a:ext>
            </a:extLst>
          </a:blip>
          <a:srcRect l="3500" t="3510" r="28246" b="3510"/>
          <a:stretch>
            <a:fillRect/>
          </a:stretch>
        </p:blipFill>
        <p:spPr bwMode="auto">
          <a:xfrm>
            <a:off x="2915816" y="3789040"/>
            <a:ext cx="262255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43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8437</TotalTime>
  <Words>2380</Words>
  <Application>Microsoft Office PowerPoint</Application>
  <PresentationFormat>Affichage à l'écran (4:3)</PresentationFormat>
  <Paragraphs>244</Paragraphs>
  <Slides>38</Slides>
  <Notes>38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Calibri</vt:lpstr>
      <vt:lpstr>Constantia</vt:lpstr>
      <vt:lpstr>Cooper Black</vt:lpstr>
      <vt:lpstr>Wingdings 2</vt:lpstr>
      <vt:lpstr>Débit</vt:lpstr>
      <vt:lpstr>Présentation PowerPoint</vt:lpstr>
      <vt:lpstr>Préparation</vt:lpstr>
      <vt:lpstr>Présentation PowerPoint</vt:lpstr>
      <vt:lpstr>Présentation PowerPoint</vt:lpstr>
      <vt:lpstr>Les changements physiques de la puberté</vt:lpstr>
      <vt:lpstr>Qu’est-ce qui déclenche la puberté?</vt:lpstr>
      <vt:lpstr>Quelle est la fonction biologique de la puberté?</vt:lpstr>
      <vt:lpstr>Présentation PowerPoint</vt:lpstr>
      <vt:lpstr>Réalisation</vt:lpstr>
      <vt:lpstr>Rappel : organes reproducteurs de l’homme</vt:lpstr>
      <vt:lpstr>L’érection en 3 temps</vt:lpstr>
      <vt:lpstr>Érection spontanée</vt:lpstr>
      <vt:lpstr>Éjaculation: trajet du sperme</vt:lpstr>
      <vt:lpstr>Rappel: le gamète mâle (spermatozoïde)</vt:lpstr>
      <vt:lpstr>Présentation PowerPoint</vt:lpstr>
      <vt:lpstr>Éjaculation nocturne</vt:lpstr>
      <vt:lpstr>Retour</vt:lpstr>
      <vt:lpstr>Réalisation</vt:lpstr>
      <vt:lpstr>Présentation PowerPoint</vt:lpstr>
      <vt:lpstr>Présentation PowerPoint</vt:lpstr>
      <vt:lpstr>Présentation PowerPoint</vt:lpstr>
      <vt:lpstr>Présentation PowerPoint</vt:lpstr>
      <vt:lpstr>Le cycle ovarien</vt:lpstr>
      <vt:lpstr>Le cycle ovarien</vt:lpstr>
      <vt:lpstr>Le cycle menstruel</vt:lpstr>
      <vt:lpstr>Le cycle menstruel</vt:lpstr>
      <vt:lpstr>Présentation PowerPoint</vt:lpstr>
      <vt:lpstr>Présentation PowerPoint</vt:lpstr>
      <vt:lpstr>Présentation PowerPoint</vt:lpstr>
      <vt:lpstr>Que faut-il retenir?</vt:lpstr>
      <vt:lpstr>Présentation PowerPoint</vt:lpstr>
      <vt:lpstr>Retour</vt:lpstr>
      <vt:lpstr>Réalisation</vt:lpstr>
      <vt:lpstr>Quelle proportion des jeunes de votre âge ont déjà eu une relation sexuelle?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Étude de cas</dc:title>
  <dc:creator>Ginette Davidson</dc:creator>
  <cp:lastModifiedBy>profil</cp:lastModifiedBy>
  <cp:revision>136</cp:revision>
  <cp:lastPrinted>2014-09-16T17:16:22Z</cp:lastPrinted>
  <dcterms:modified xsi:type="dcterms:W3CDTF">2015-08-21T20:26:55Z</dcterms:modified>
</cp:coreProperties>
</file>