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97" r:id="rId3"/>
    <p:sldId id="287" r:id="rId4"/>
    <p:sldId id="288" r:id="rId5"/>
    <p:sldId id="289" r:id="rId6"/>
    <p:sldId id="290" r:id="rId7"/>
    <p:sldId id="291" r:id="rId8"/>
    <p:sldId id="292" r:id="rId9"/>
    <p:sldId id="293" r:id="rId10"/>
    <p:sldId id="295" r:id="rId11"/>
    <p:sldId id="296" r:id="rId12"/>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DED79"/>
    <a:srgbClr val="FFFF66"/>
    <a:srgbClr val="548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0" autoAdjust="0"/>
  </p:normalViewPr>
  <p:slideViewPr>
    <p:cSldViewPr>
      <p:cViewPr>
        <p:scale>
          <a:sx n="100" d="100"/>
          <a:sy n="100" d="100"/>
        </p:scale>
        <p:origin x="-1944" y="-336"/>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FD851-0831-4846-A489-FFEA70C7F769}" type="datetimeFigureOut">
              <a:rPr lang="fr-CA" smtClean="0"/>
              <a:t>2014-10-16</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F2A24-9A80-4E7E-95C1-D5567894F851}" type="slidenum">
              <a:rPr lang="fr-CA" smtClean="0"/>
              <a:t>‹N°›</a:t>
            </a:fld>
            <a:endParaRPr lang="fr-CA"/>
          </a:p>
        </p:txBody>
      </p:sp>
    </p:spTree>
    <p:extLst>
      <p:ext uri="{BB962C8B-B14F-4D97-AF65-F5344CB8AC3E}">
        <p14:creationId xmlns:p14="http://schemas.microsoft.com/office/powerpoint/2010/main" val="292242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10</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11</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2</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3</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4</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5</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6</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7</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8</a:t>
            </a:fld>
            <a:endParaRPr lang="fr-CA"/>
          </a:p>
        </p:txBody>
      </p:sp>
    </p:spTree>
    <p:extLst>
      <p:ext uri="{BB962C8B-B14F-4D97-AF65-F5344CB8AC3E}">
        <p14:creationId xmlns:p14="http://schemas.microsoft.com/office/powerpoint/2010/main" val="393467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10"/>
          </p:nvPr>
        </p:nvSpPr>
        <p:spPr/>
        <p:txBody>
          <a:bodyPr/>
          <a:lstStyle/>
          <a:p>
            <a:fld id="{19BF2A24-9A80-4E7E-95C1-D5567894F851}" type="slidenum">
              <a:rPr lang="fr-CA" smtClean="0"/>
              <a:t>9</a:t>
            </a:fld>
            <a:endParaRPr lang="fr-CA"/>
          </a:p>
        </p:txBody>
      </p:sp>
    </p:spTree>
    <p:extLst>
      <p:ext uri="{BB962C8B-B14F-4D97-AF65-F5344CB8AC3E}">
        <p14:creationId xmlns:p14="http://schemas.microsoft.com/office/powerpoint/2010/main" val="393467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2A1FCE49-3FBE-4825-B39F-56C4322DF6F6}"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09BBDB4-0986-43C8-971F-0825042625C0}" type="slidenum">
              <a:rPr lang="fr-CA"/>
              <a:pPr>
                <a:defRPr/>
              </a:pPr>
              <a:t>‹N°›</a:t>
            </a:fld>
            <a:endParaRPr lang="fr-CA"/>
          </a:p>
        </p:txBody>
      </p:sp>
    </p:spTree>
    <p:extLst>
      <p:ext uri="{BB962C8B-B14F-4D97-AF65-F5344CB8AC3E}">
        <p14:creationId xmlns:p14="http://schemas.microsoft.com/office/powerpoint/2010/main" val="199409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8CAEFDA-938B-4053-882F-E096266F17C7}"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B515208-DA6B-4626-86A1-F540AC541D9B}" type="slidenum">
              <a:rPr lang="fr-CA"/>
              <a:pPr>
                <a:defRPr/>
              </a:pPr>
              <a:t>‹N°›</a:t>
            </a:fld>
            <a:endParaRPr lang="fr-CA"/>
          </a:p>
        </p:txBody>
      </p:sp>
    </p:spTree>
    <p:extLst>
      <p:ext uri="{BB962C8B-B14F-4D97-AF65-F5344CB8AC3E}">
        <p14:creationId xmlns:p14="http://schemas.microsoft.com/office/powerpoint/2010/main" val="134032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514DA9B4-0BF6-439F-ADB2-C22D3AF339AA}"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F3CB2F4-516E-4B3C-9887-2C630001707E}" type="slidenum">
              <a:rPr lang="fr-CA"/>
              <a:pPr>
                <a:defRPr/>
              </a:pPr>
              <a:t>‹N°›</a:t>
            </a:fld>
            <a:endParaRPr lang="fr-CA"/>
          </a:p>
        </p:txBody>
      </p:sp>
    </p:spTree>
    <p:extLst>
      <p:ext uri="{BB962C8B-B14F-4D97-AF65-F5344CB8AC3E}">
        <p14:creationId xmlns:p14="http://schemas.microsoft.com/office/powerpoint/2010/main" val="11659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F45BF6A-250D-4D7E-8318-FBE5A0B6D97E}"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A48F21F-EAE0-44F7-889A-E94D1976847C}" type="slidenum">
              <a:rPr lang="fr-CA"/>
              <a:pPr>
                <a:defRPr/>
              </a:pPr>
              <a:t>‹N°›</a:t>
            </a:fld>
            <a:endParaRPr lang="fr-CA"/>
          </a:p>
        </p:txBody>
      </p:sp>
    </p:spTree>
    <p:extLst>
      <p:ext uri="{BB962C8B-B14F-4D97-AF65-F5344CB8AC3E}">
        <p14:creationId xmlns:p14="http://schemas.microsoft.com/office/powerpoint/2010/main" val="307993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B0008E8-0ACE-42AF-A2F6-E9E256F54E02}" type="datetime1">
              <a:rPr lang="fr-FR" smtClean="0"/>
              <a:t>16/10/2014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B757AE3-A2A2-4A22-8D64-0B5267C95DAC}" type="slidenum">
              <a:rPr lang="fr-CA"/>
              <a:pPr>
                <a:defRPr/>
              </a:pPr>
              <a:t>‹N°›</a:t>
            </a:fld>
            <a:endParaRPr lang="fr-CA"/>
          </a:p>
        </p:txBody>
      </p:sp>
    </p:spTree>
    <p:extLst>
      <p:ext uri="{BB962C8B-B14F-4D97-AF65-F5344CB8AC3E}">
        <p14:creationId xmlns:p14="http://schemas.microsoft.com/office/powerpoint/2010/main" val="300888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040853C8-DAA5-411A-954E-BE7B51824A85}" type="datetime1">
              <a:rPr lang="fr-FR" smtClean="0"/>
              <a:t>16/10/2014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3FD0D4C-4CF5-4DCC-B15F-B218085604B2}" type="slidenum">
              <a:rPr lang="fr-CA"/>
              <a:pPr>
                <a:defRPr/>
              </a:pPr>
              <a:t>‹N°›</a:t>
            </a:fld>
            <a:endParaRPr lang="fr-CA"/>
          </a:p>
        </p:txBody>
      </p:sp>
    </p:spTree>
    <p:extLst>
      <p:ext uri="{BB962C8B-B14F-4D97-AF65-F5344CB8AC3E}">
        <p14:creationId xmlns:p14="http://schemas.microsoft.com/office/powerpoint/2010/main" val="300200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13291822-BAAB-43E9-94E1-1F3779141C48}" type="datetime1">
              <a:rPr lang="fr-FR" smtClean="0"/>
              <a:t>16/10/2014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7D925709-A4CA-49C4-BD5F-B8C402D6A79D}" type="slidenum">
              <a:rPr lang="fr-CA"/>
              <a:pPr>
                <a:defRPr/>
              </a:pPr>
              <a:t>‹N°›</a:t>
            </a:fld>
            <a:endParaRPr lang="fr-CA"/>
          </a:p>
        </p:txBody>
      </p:sp>
    </p:spTree>
    <p:extLst>
      <p:ext uri="{BB962C8B-B14F-4D97-AF65-F5344CB8AC3E}">
        <p14:creationId xmlns:p14="http://schemas.microsoft.com/office/powerpoint/2010/main" val="33371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A64FCD39-1FAD-4D8B-BA2F-7602A42E52F8}" type="datetime1">
              <a:rPr lang="fr-FR" smtClean="0"/>
              <a:t>16/10/2014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4C880AEE-BD49-4879-8BC4-305C2E31653E}" type="slidenum">
              <a:rPr lang="fr-CA"/>
              <a:pPr>
                <a:defRPr/>
              </a:pPr>
              <a:t>‹N°›</a:t>
            </a:fld>
            <a:endParaRPr lang="fr-CA"/>
          </a:p>
        </p:txBody>
      </p:sp>
    </p:spTree>
    <p:extLst>
      <p:ext uri="{BB962C8B-B14F-4D97-AF65-F5344CB8AC3E}">
        <p14:creationId xmlns:p14="http://schemas.microsoft.com/office/powerpoint/2010/main" val="216582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CC2E005-DA2D-4920-AD82-C0A401B2A1C1}" type="datetime1">
              <a:rPr lang="fr-FR" smtClean="0"/>
              <a:t>16/10/2014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A58D20BE-D209-446C-B8FC-73F275B38C12}" type="slidenum">
              <a:rPr lang="fr-CA"/>
              <a:pPr>
                <a:defRPr/>
              </a:pPr>
              <a:t>‹N°›</a:t>
            </a:fld>
            <a:endParaRPr lang="fr-CA"/>
          </a:p>
        </p:txBody>
      </p:sp>
    </p:spTree>
    <p:extLst>
      <p:ext uri="{BB962C8B-B14F-4D97-AF65-F5344CB8AC3E}">
        <p14:creationId xmlns:p14="http://schemas.microsoft.com/office/powerpoint/2010/main" val="392749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EA5B2C3-D39A-4A12-8A82-BC5E3036AA0F}" type="datetime1">
              <a:rPr lang="fr-FR" smtClean="0"/>
              <a:t>16/10/2014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76F51A2-59FB-481D-9276-7999D98F01B5}" type="slidenum">
              <a:rPr lang="fr-CA"/>
              <a:pPr>
                <a:defRPr/>
              </a:pPr>
              <a:t>‹N°›</a:t>
            </a:fld>
            <a:endParaRPr lang="fr-CA"/>
          </a:p>
        </p:txBody>
      </p:sp>
    </p:spTree>
    <p:extLst>
      <p:ext uri="{BB962C8B-B14F-4D97-AF65-F5344CB8AC3E}">
        <p14:creationId xmlns:p14="http://schemas.microsoft.com/office/powerpoint/2010/main" val="218992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2B7E8AB-F5AE-40DC-8918-DCE788D43DAA}" type="datetime1">
              <a:rPr lang="fr-FR" smtClean="0"/>
              <a:t>16/10/2014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Octobre 2014 | Les ITSS en éprouvette Présentation PowerPoint créée par le projet É.R.O.S. volet II</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D8831A6-2D47-49BC-A68E-8DBF4FE54F52}" type="slidenum">
              <a:rPr lang="fr-CA"/>
              <a:pPr>
                <a:defRPr/>
              </a:pPr>
              <a:t>‹N°›</a:t>
            </a:fld>
            <a:endParaRPr lang="fr-CA"/>
          </a:p>
        </p:txBody>
      </p:sp>
    </p:spTree>
    <p:extLst>
      <p:ext uri="{BB962C8B-B14F-4D97-AF65-F5344CB8AC3E}">
        <p14:creationId xmlns:p14="http://schemas.microsoft.com/office/powerpoint/2010/main" val="120916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2720F0-09D2-4BCC-B1F4-3AB6F18AC08B}" type="datetime1">
              <a:rPr lang="fr-FR" smtClean="0"/>
              <a:t>16/10/2014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41DB9C-B06D-4E9E-91C6-1D8719C9A51F}"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eg"/><Relationship Id="rId5" Type="http://schemas.openxmlformats.org/officeDocument/2006/relationships/tags" Target="../tags/tag5.xml"/><Relationship Id="rId10" Type="http://schemas.openxmlformats.org/officeDocument/2006/relationships/image" Target="../media/image2.jpe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2.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62.xml"/><Relationship Id="rId7" Type="http://schemas.openxmlformats.org/officeDocument/2006/relationships/image" Target="../media/image2.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5.png"/><Relationship Id="rId4" Type="http://schemas.openxmlformats.org/officeDocument/2006/relationships/tags" Target="../tags/tag1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6.xml"/><Relationship Id="rId7"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6.png"/><Relationship Id="rId4" Type="http://schemas.openxmlformats.org/officeDocument/2006/relationships/tags" Target="../tags/tag17.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2.xml"/><Relationship Id="rId7"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7.png"/><Relationship Id="rId4" Type="http://schemas.openxmlformats.org/officeDocument/2006/relationships/tags" Target="../tags/tag23.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8.xml"/><Relationship Id="rId7"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8.png"/><Relationship Id="rId4" Type="http://schemas.openxmlformats.org/officeDocument/2006/relationships/tags" Target="../tags/tag29.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9.png"/><Relationship Id="rId4" Type="http://schemas.openxmlformats.org/officeDocument/2006/relationships/tags" Target="../tags/tag35.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0.xml"/><Relationship Id="rId7"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10.png"/><Relationship Id="rId4" Type="http://schemas.openxmlformats.org/officeDocument/2006/relationships/tags" Target="../tags/tag41.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6.xml"/><Relationship Id="rId7"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11.png"/><Relationship Id="rId4" Type="http://schemas.openxmlformats.org/officeDocument/2006/relationships/tags" Target="../tags/tag47.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12.png"/><Relationship Id="rId4" Type="http://schemas.openxmlformats.org/officeDocument/2006/relationships/tags" Target="../tags/tag53.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marL="0" lvl="0" indent="0" algn="ctr">
              <a:buNone/>
            </a:pPr>
            <a:r>
              <a:rPr lang="fr-CA" sz="3600" dirty="0">
                <a:solidFill>
                  <a:schemeClr val="tx1">
                    <a:lumMod val="65000"/>
                    <a:lumOff val="35000"/>
                  </a:schemeClr>
                </a:solidFill>
              </a:rPr>
              <a:t>Les ITSS en </a:t>
            </a:r>
            <a:r>
              <a:rPr lang="fr-CA" sz="3600" dirty="0" smtClean="0">
                <a:solidFill>
                  <a:schemeClr val="tx1">
                    <a:lumMod val="65000"/>
                    <a:lumOff val="35000"/>
                  </a:schemeClr>
                </a:solidFill>
              </a:rPr>
              <a:t>éprouvette</a:t>
            </a:r>
            <a:endParaRPr lang="fr-CA" sz="3800" b="1" dirty="0"/>
          </a:p>
        </p:txBody>
      </p:sp>
      <p:sp>
        <p:nvSpPr>
          <p:cNvPr id="6" name="Sous-titre 3"/>
          <p:cNvSpPr txBox="1">
            <a:spLocks/>
          </p:cNvSpPr>
          <p:nvPr>
            <p:custDataLst>
              <p:tags r:id="rId3"/>
            </p:custDataLst>
          </p:nvPr>
        </p:nvSpPr>
        <p:spPr bwMode="auto">
          <a:xfrm>
            <a:off x="2924176" y="5157192"/>
            <a:ext cx="583264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sz="900" dirty="0" smtClean="0">
                <a:solidFill>
                  <a:srgbClr val="595959"/>
                </a:solidFill>
              </a:rPr>
              <a:t>©2014, Projet É.R.O.S.</a:t>
            </a:r>
          </a:p>
          <a:p>
            <a:pPr marL="0" indent="0" algn="ctr">
              <a:buNone/>
            </a:pPr>
            <a:r>
              <a:rPr lang="fr-CA" sz="900" dirty="0" smtClean="0">
                <a:solidFill>
                  <a:srgbClr val="595959"/>
                </a:solidFill>
              </a:rPr>
              <a:t>Le Projet É.R.O.S. volet 2, piloté par Le Néo, est rendu possible grâce à l’aide financière du Fonds régional d’investissement jeunesse, en collaboration avec le Forum jeunesse Lanaudière et la Conférence régionale des élus(es) Lanaudière, et à l’appui financier du Cégep régional de Lanaudière à Terrebonne. Il est réalisé en partenariat avec les Commissions scolaires des Affluents et des Samares ainsi que le Centre de santé et de services sociaux du Sud de Lanaudière.</a:t>
            </a:r>
            <a:endParaRPr lang="fr-CA" sz="900" dirty="0">
              <a:solidFill>
                <a:srgbClr val="595959"/>
              </a:solidFill>
            </a:endParaRPr>
          </a:p>
        </p:txBody>
      </p:sp>
      <p:pic>
        <p:nvPicPr>
          <p:cNvPr id="7" name="Image 1"/>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503031" y="4402955"/>
            <a:ext cx="2674938" cy="771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ITSS en dessin\Photo de famille.png"/>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3798415" y="1497039"/>
            <a:ext cx="4084170" cy="281001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6"/>
            </p:custDataLst>
          </p:nvPr>
        </p:nvSpPr>
        <p:spPr/>
        <p:txBody>
          <a:bodyPr/>
          <a:lstStyle/>
          <a:p>
            <a:pPr>
              <a:defRPr/>
            </a:pPr>
            <a:r>
              <a:rPr lang="fr-CA" dirty="0" smtClean="0"/>
              <a:t>Octobre 2014 | Les ITSS en éprouvette</a:t>
            </a:r>
            <a:br>
              <a:rPr lang="fr-CA" dirty="0" smtClean="0"/>
            </a:br>
            <a:r>
              <a:rPr lang="fr-CA" dirty="0" smtClean="0"/>
              <a:t>Présentation PowerPoint créée par le projet É.R.O.S. volet II</a:t>
            </a:r>
            <a:endParaRPr lang="fr-CA" dirty="0"/>
          </a:p>
        </p:txBody>
      </p:sp>
      <p:sp>
        <p:nvSpPr>
          <p:cNvPr id="9" name="Espace réservé du numéro de diapositive 8"/>
          <p:cNvSpPr>
            <a:spLocks noGrp="1"/>
          </p:cNvSpPr>
          <p:nvPr>
            <p:ph type="sldNum" sz="quarter" idx="12"/>
            <p:custDataLst>
              <p:tags r:id="rId7"/>
            </p:custDataLst>
          </p:nvPr>
        </p:nvSpPr>
        <p:spPr/>
        <p:txBody>
          <a:bodyPr/>
          <a:lstStyle/>
          <a:p>
            <a:pPr>
              <a:defRPr/>
            </a:pPr>
            <a:fld id="{5A48F21F-EAE0-44F7-889A-E94D1976847C}" type="slidenum">
              <a:rPr lang="fr-CA" smtClean="0"/>
              <a:pPr>
                <a:defRPr/>
              </a:pPr>
              <a:t>1</a:t>
            </a:fld>
            <a:endParaRPr lang="fr-CA"/>
          </a:p>
        </p:txBody>
      </p:sp>
    </p:spTree>
    <p:extLst>
      <p:ext uri="{BB962C8B-B14F-4D97-AF65-F5344CB8AC3E}">
        <p14:creationId xmlns:p14="http://schemas.microsoft.com/office/powerpoint/2010/main" val="14893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Les ITSS</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95650" y="188640"/>
            <a:ext cx="6624736" cy="6264696"/>
          </a:xfrm>
        </p:spPr>
        <p:txBody>
          <a:bodyPr/>
          <a:lstStyle/>
          <a:p>
            <a:pPr lvl="0">
              <a:buFont typeface="Wingdings" pitchFamily="2" charset="2"/>
              <a:buChar char="ü"/>
            </a:pPr>
            <a:r>
              <a:rPr lang="fr-CA" sz="2400" dirty="0"/>
              <a:t>Elles se transmettent principalement par des contacts sexuels non protégés impliquant les organes génitaux et par le sang d’une personne infectée;</a:t>
            </a:r>
          </a:p>
          <a:p>
            <a:pPr lvl="0">
              <a:buFont typeface="Wingdings" pitchFamily="2" charset="2"/>
              <a:buChar char="ü"/>
            </a:pPr>
            <a:r>
              <a:rPr lang="fr-CA" sz="2400" dirty="0"/>
              <a:t>Elles sont souvent sans symptômes;</a:t>
            </a:r>
          </a:p>
          <a:p>
            <a:pPr lvl="0">
              <a:buFont typeface="Wingdings" pitchFamily="2" charset="2"/>
              <a:buChar char="ü"/>
            </a:pPr>
            <a:r>
              <a:rPr lang="fr-CA" sz="2400" dirty="0"/>
              <a:t>Elles peuvent se transmettre même si elles sont sans symptôme;</a:t>
            </a:r>
          </a:p>
          <a:p>
            <a:pPr lvl="0">
              <a:buFont typeface="Wingdings" pitchFamily="2" charset="2"/>
              <a:buChar char="ü"/>
            </a:pPr>
            <a:r>
              <a:rPr lang="fr-CA" sz="2400" dirty="0"/>
              <a:t>Si elles ne sont pas guéries ou traitées, elles peuvent avoir des conséquences désagréables ou graves sur la santé;</a:t>
            </a:r>
          </a:p>
          <a:p>
            <a:pPr lvl="0">
              <a:buFont typeface="Wingdings" pitchFamily="2" charset="2"/>
              <a:buChar char="ü"/>
            </a:pPr>
            <a:r>
              <a:rPr lang="fr-CA" sz="2400" dirty="0"/>
              <a:t>Certaines ITSS ne se guérissent pas et restent à vie;</a:t>
            </a:r>
          </a:p>
          <a:p>
            <a:pPr lvl="0">
              <a:buFont typeface="Wingdings" pitchFamily="2" charset="2"/>
              <a:buChar char="ü"/>
            </a:pPr>
            <a:r>
              <a:rPr lang="fr-CA" sz="2400" dirty="0"/>
              <a:t>Même si on </a:t>
            </a:r>
            <a:r>
              <a:rPr lang="fr-CA" sz="2400" dirty="0" smtClean="0"/>
              <a:t>guérit </a:t>
            </a:r>
            <a:r>
              <a:rPr lang="fr-CA" sz="2400" dirty="0"/>
              <a:t>certaines ITSS, on peut les contracter à nouveau; </a:t>
            </a:r>
          </a:p>
          <a:p>
            <a:pPr lvl="0">
              <a:buFont typeface="Wingdings" pitchFamily="2" charset="2"/>
              <a:buChar char="ü"/>
            </a:pPr>
            <a:r>
              <a:rPr lang="fr-CA" sz="2400" dirty="0"/>
              <a:t>On peut avoir plusieurs ITSS à la fois</a:t>
            </a:r>
            <a:r>
              <a:rPr lang="fr-CA" sz="2400" dirty="0" smtClean="0"/>
              <a:t>.</a:t>
            </a:r>
            <a:endParaRPr lang="fr-CA" sz="2400" dirty="0"/>
          </a:p>
        </p:txBody>
      </p:sp>
      <p:sp>
        <p:nvSpPr>
          <p:cNvPr id="5" name="Espace réservé du pied de page 4"/>
          <p:cNvSpPr>
            <a:spLocks noGrp="1"/>
          </p:cNvSpPr>
          <p:nvPr>
            <p:ph type="ftr" sz="quarter" idx="11"/>
            <p:custDataLst>
              <p:tags r:id="rId3"/>
            </p:custDataLst>
          </p:nvPr>
        </p:nvSpPr>
        <p:spPr/>
        <p:txBody>
          <a:bodyPr/>
          <a:lstStyle/>
          <a:p>
            <a:pPr>
              <a:defRPr/>
            </a:pPr>
            <a:r>
              <a:rPr lang="fr-CA" smtClean="0"/>
              <a:t>Octobre 2014 | Les ITSS en éprouvette Présentation PowerPoint créée par le projet É.R.O.S. volet II</a:t>
            </a:r>
            <a:endParaRPr lang="fr-CA"/>
          </a:p>
        </p:txBody>
      </p:sp>
      <p:sp>
        <p:nvSpPr>
          <p:cNvPr id="7" name="Espace réservé du numéro de diapositive 6"/>
          <p:cNvSpPr>
            <a:spLocks noGrp="1"/>
          </p:cNvSpPr>
          <p:nvPr>
            <p:ph type="sldNum" sz="quarter" idx="12"/>
            <p:custDataLst>
              <p:tags r:id="rId4"/>
            </p:custDataLst>
          </p:nvPr>
        </p:nvSpPr>
        <p:spPr/>
        <p:txBody>
          <a:bodyPr/>
          <a:lstStyle/>
          <a:p>
            <a:pPr>
              <a:defRPr/>
            </a:pPr>
            <a:fld id="{5A48F21F-EAE0-44F7-889A-E94D1976847C}" type="slidenum">
              <a:rPr lang="fr-CA" smtClean="0"/>
              <a:pPr>
                <a:defRPr/>
              </a:pPr>
              <a:t>10</a:t>
            </a:fld>
            <a:endParaRPr lang="fr-CA"/>
          </a:p>
        </p:txBody>
      </p:sp>
    </p:spTree>
    <p:extLst>
      <p:ext uri="{BB962C8B-B14F-4D97-AF65-F5344CB8AC3E}">
        <p14:creationId xmlns:p14="http://schemas.microsoft.com/office/powerpoint/2010/main" val="40605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07504" y="764704"/>
            <a:ext cx="1538883" cy="5040560"/>
          </a:xfrm>
          <a:prstGeom prst="rect">
            <a:avLst/>
          </a:prstGeom>
          <a:noFill/>
        </p:spPr>
        <p:txBody>
          <a:bodyPr vert="vert270" wrap="square" rtlCol="0" anchor="ctr">
            <a:spAutoFit/>
          </a:bodyPr>
          <a:lstStyle/>
          <a:p>
            <a:pPr algn="ctr"/>
            <a:r>
              <a:rPr lang="fr-CA" sz="4400" dirty="0" smtClean="0">
                <a:solidFill>
                  <a:schemeClr val="bg1"/>
                </a:solidFill>
              </a:rPr>
              <a:t>L’infirmière du CSSS de l’école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11760" y="262955"/>
            <a:ext cx="6624736" cy="4176464"/>
          </a:xfrm>
        </p:spPr>
        <p:txBody>
          <a:bodyPr/>
          <a:lstStyle/>
          <a:p>
            <a:r>
              <a:rPr lang="fr-CA" sz="2400" dirty="0"/>
              <a:t>Initiation d’une contraception hormonale ou d’un stérilet et au besoin, dépannage contraceptif </a:t>
            </a:r>
          </a:p>
          <a:p>
            <a:r>
              <a:rPr lang="fr-CA" sz="2400" dirty="0"/>
              <a:t>Accès au condom, à la contraception orale d’urgence; </a:t>
            </a:r>
          </a:p>
          <a:p>
            <a:r>
              <a:rPr lang="fr-CA" sz="2400" dirty="0"/>
              <a:t>Accès au test de grossesse ainsi qu’aux tests de dépistage des ITSS;</a:t>
            </a:r>
            <a:endParaRPr lang="fr-CA" sz="2400" u="sng" dirty="0"/>
          </a:p>
          <a:p>
            <a:r>
              <a:rPr lang="fr-CA" sz="2400" dirty="0"/>
              <a:t>Counseling sur les activités sexuelles, le condom et les moyens de contraception; </a:t>
            </a:r>
          </a:p>
          <a:p>
            <a:r>
              <a:rPr lang="fr-CA" sz="2400" dirty="0"/>
              <a:t>Counseling quant à l’issue d’une grossesse. </a:t>
            </a:r>
          </a:p>
        </p:txBody>
      </p:sp>
      <p:sp>
        <p:nvSpPr>
          <p:cNvPr id="5" name="Espace réservé du pied de page 4"/>
          <p:cNvSpPr>
            <a:spLocks noGrp="1"/>
          </p:cNvSpPr>
          <p:nvPr>
            <p:ph type="ftr" sz="quarter" idx="11"/>
            <p:custDataLst>
              <p:tags r:id="rId3"/>
            </p:custDataLst>
          </p:nvPr>
        </p:nvSpPr>
        <p:spPr/>
        <p:txBody>
          <a:bodyPr/>
          <a:lstStyle/>
          <a:p>
            <a:pPr>
              <a:defRPr/>
            </a:pPr>
            <a:r>
              <a:rPr lang="fr-CA" smtClean="0"/>
              <a:t>Octobre 2014 | Les ITSS en éprouvette Présentation PowerPoint créée par le projet É.R.O.S. volet II</a:t>
            </a:r>
            <a:endParaRPr lang="fr-CA"/>
          </a:p>
        </p:txBody>
      </p:sp>
      <p:sp>
        <p:nvSpPr>
          <p:cNvPr id="7" name="Espace réservé du numéro de diapositive 6"/>
          <p:cNvSpPr>
            <a:spLocks noGrp="1"/>
          </p:cNvSpPr>
          <p:nvPr>
            <p:ph type="sldNum" sz="quarter" idx="12"/>
            <p:custDataLst>
              <p:tags r:id="rId4"/>
            </p:custDataLst>
          </p:nvPr>
        </p:nvSpPr>
        <p:spPr/>
        <p:txBody>
          <a:bodyPr/>
          <a:lstStyle/>
          <a:p>
            <a:pPr>
              <a:defRPr/>
            </a:pPr>
            <a:fld id="{5A48F21F-EAE0-44F7-889A-E94D1976847C}" type="slidenum">
              <a:rPr lang="fr-CA" smtClean="0"/>
              <a:pPr>
                <a:defRPr/>
              </a:pPr>
              <a:t>11</a:t>
            </a:fld>
            <a:endParaRPr lang="fr-CA"/>
          </a:p>
        </p:txBody>
      </p:sp>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5936" y="4293096"/>
            <a:ext cx="2880320" cy="1919644"/>
          </a:xfrm>
          <a:prstGeom prst="rect">
            <a:avLst/>
          </a:prstGeom>
        </p:spPr>
      </p:pic>
    </p:spTree>
    <p:extLst>
      <p:ext uri="{BB962C8B-B14F-4D97-AF65-F5344CB8AC3E}">
        <p14:creationId xmlns:p14="http://schemas.microsoft.com/office/powerpoint/2010/main" val="39295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lvl="0" algn="just"/>
            <a:r>
              <a:rPr lang="fr-FR" sz="2000" dirty="0" smtClean="0"/>
              <a:t>Je suis l’ITS la plus diagnostiquée chez les 15-24 ans. Je suis causée par une bactérie.</a:t>
            </a:r>
            <a:endParaRPr lang="fr-CA" sz="2000" dirty="0" smtClean="0"/>
          </a:p>
          <a:p>
            <a:pPr lvl="0" algn="just"/>
            <a:r>
              <a:rPr lang="fr-FR" sz="2000" dirty="0" smtClean="0"/>
              <a:t>Je me transmets lors des contacts sexuels non protégés impliquant les organes génitaux.</a:t>
            </a:r>
            <a:endParaRPr lang="fr-CA" sz="2000" dirty="0" smtClean="0"/>
          </a:p>
          <a:p>
            <a:pPr lvl="0" algn="just"/>
            <a:r>
              <a:rPr lang="fr-FR" sz="2000" dirty="0" smtClean="0"/>
              <a:t>Je peux prendre </a:t>
            </a:r>
            <a:r>
              <a:rPr lang="fr-FR" sz="2000" u="sng" dirty="0" smtClean="0"/>
              <a:t>quelques semaines</a:t>
            </a:r>
            <a:r>
              <a:rPr lang="fr-FR" sz="2000" dirty="0" smtClean="0"/>
              <a:t> avant de me manifester. Le plus souvent je suis sans symptôme. Lorsque je me manifeste, je peux provoquer de la douleur en urinant, des écoulements anormaux aux organes génitaux ou des douleurs dans le bas du ventre. </a:t>
            </a:r>
            <a:endParaRPr lang="fr-CA" sz="2000" dirty="0" smtClean="0"/>
          </a:p>
          <a:p>
            <a:pPr lvl="0" algn="just">
              <a:spcBef>
                <a:spcPts val="480"/>
              </a:spcBef>
            </a:pPr>
            <a:r>
              <a:rPr lang="fr-FR" sz="2000" dirty="0" smtClean="0"/>
              <a:t>Je peux me faire traiter par des antibiotiques.</a:t>
            </a:r>
            <a:endParaRPr lang="fr-CA" sz="2000" dirty="0" smtClean="0"/>
          </a:p>
          <a:p>
            <a:pPr lvl="0" algn="just">
              <a:spcBef>
                <a:spcPts val="480"/>
              </a:spcBef>
            </a:pPr>
            <a:r>
              <a:rPr lang="fr-FR" sz="2000" dirty="0" smtClean="0"/>
              <a:t>Si on ne me guérit pas, je peux causer l’infertilité, chez les garçons comme chez les filles.</a:t>
            </a:r>
            <a:endParaRPr lang="fr-CA" sz="2000" dirty="0" smtClean="0"/>
          </a:p>
          <a:p>
            <a:pPr lvl="0" algn="just">
              <a:spcBef>
                <a:spcPts val="480"/>
              </a:spcBef>
            </a:pPr>
            <a:r>
              <a:rPr lang="fr-FR" sz="2000" dirty="0" smtClean="0"/>
              <a:t>Même si on me </a:t>
            </a:r>
            <a:r>
              <a:rPr lang="fr-FR" sz="2000" dirty="0" smtClean="0"/>
              <a:t>guérit, </a:t>
            </a:r>
            <a:r>
              <a:rPr lang="fr-FR" sz="2000" dirty="0" smtClean="0"/>
              <a:t>je peux être </a:t>
            </a:r>
          </a:p>
          <a:p>
            <a:pPr marL="0" lvl="0" indent="0" algn="just">
              <a:spcBef>
                <a:spcPts val="0"/>
              </a:spcBef>
              <a:buNone/>
            </a:pPr>
            <a:r>
              <a:rPr lang="fr-FR" sz="2000" dirty="0" smtClean="0"/>
              <a:t>      contractée à nouveau suite à un autre </a:t>
            </a:r>
          </a:p>
          <a:p>
            <a:pPr marL="0" lvl="0" indent="0" algn="just">
              <a:spcBef>
                <a:spcPts val="0"/>
              </a:spcBef>
              <a:buNone/>
            </a:pPr>
            <a:r>
              <a:rPr lang="fr-FR" sz="2000" dirty="0" smtClean="0"/>
              <a:t>      contact sexuel </a:t>
            </a:r>
            <a:r>
              <a:rPr lang="fr-FR" sz="2000" dirty="0" smtClean="0"/>
              <a:t>non protégé avec une</a:t>
            </a:r>
          </a:p>
          <a:p>
            <a:pPr marL="0" lvl="0" indent="0" algn="just">
              <a:spcBef>
                <a:spcPts val="0"/>
              </a:spcBef>
              <a:buNone/>
            </a:pPr>
            <a:r>
              <a:rPr lang="fr-FR" sz="2000" dirty="0" smtClean="0"/>
              <a:t>      personne infectée</a:t>
            </a:r>
            <a:r>
              <a:rPr lang="fr-FR" sz="2000" dirty="0" smtClean="0"/>
              <a:t>.</a:t>
            </a:r>
            <a:endParaRPr lang="fr-CA" sz="2000" dirty="0" smtClean="0"/>
          </a:p>
          <a:p>
            <a:pPr marL="0" indent="0">
              <a:buNone/>
            </a:pPr>
            <a:r>
              <a:rPr lang="fr-CA" sz="3800" b="1" dirty="0" smtClean="0"/>
              <a:t>Je suis…</a:t>
            </a:r>
            <a:endParaRPr lang="fr-CA" sz="3800" b="1" dirty="0"/>
          </a:p>
        </p:txBody>
      </p:sp>
      <p:sp>
        <p:nvSpPr>
          <p:cNvPr id="3" name="TextBox 2"/>
          <p:cNvSpPr txBox="1"/>
          <p:nvPr>
            <p:custDataLst>
              <p:tags r:id="rId3"/>
            </p:custDataLst>
          </p:nvPr>
        </p:nvSpPr>
        <p:spPr>
          <a:xfrm>
            <a:off x="3198342" y="5589240"/>
            <a:ext cx="4752528" cy="584775"/>
          </a:xfrm>
          <a:prstGeom prst="rect">
            <a:avLst/>
          </a:prstGeom>
          <a:noFill/>
        </p:spPr>
        <p:txBody>
          <a:bodyPr wrap="square" rtlCol="0">
            <a:spAutoFit/>
          </a:bodyPr>
          <a:lstStyle/>
          <a:p>
            <a:pPr algn="ctr"/>
            <a:r>
              <a:rPr lang="fr-CA" sz="3200" b="1" dirty="0" smtClean="0"/>
              <a:t>la chlamydia!</a:t>
            </a:r>
            <a:endParaRPr lang="fr-CA" sz="3200" b="1" dirty="0"/>
          </a:p>
        </p:txBody>
      </p:sp>
      <p:pic>
        <p:nvPicPr>
          <p:cNvPr id="2050" name="Picture 2" descr="H:\ITSS en dessin\Chlamydia.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815410" y="3937222"/>
            <a:ext cx="2349500" cy="263683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5"/>
            </p:custDataLst>
          </p:nvPr>
        </p:nvSpPr>
        <p:spPr/>
        <p:txBody>
          <a:body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custDataLst>
              <p:tags r:id="rId6"/>
            </p:custDataLst>
          </p:nvPr>
        </p:nvSpPr>
        <p:spPr/>
        <p:txBody>
          <a:bodyPr/>
          <a:lstStyle/>
          <a:p>
            <a:pPr>
              <a:defRPr/>
            </a:pPr>
            <a:fld id="{5A48F21F-EAE0-44F7-889A-E94D1976847C}" type="slidenum">
              <a:rPr lang="fr-CA" smtClean="0"/>
              <a:pPr>
                <a:defRPr/>
              </a:pPr>
              <a:t>2</a:t>
            </a:fld>
            <a:endParaRPr lang="fr-CA"/>
          </a:p>
        </p:txBody>
      </p:sp>
    </p:spTree>
    <p:extLst>
      <p:ext uri="{BB962C8B-B14F-4D97-AF65-F5344CB8AC3E}">
        <p14:creationId xmlns:p14="http://schemas.microsoft.com/office/powerpoint/2010/main" val="41711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lvl="0"/>
            <a:r>
              <a:rPr lang="fr-FR" sz="2000" dirty="0"/>
              <a:t>Je suis causée par une bactérie. On me retrouve surtout chez les 15-24 ans.</a:t>
            </a:r>
            <a:endParaRPr lang="fr-CA" sz="2000" dirty="0"/>
          </a:p>
          <a:p>
            <a:pPr lvl="0"/>
            <a:r>
              <a:rPr lang="fr-FR" sz="2000" dirty="0"/>
              <a:t>Je me transmets lors des contacts sexuels non protégés </a:t>
            </a:r>
            <a:r>
              <a:rPr lang="fr-FR" sz="2000" dirty="0" smtClean="0"/>
              <a:t>impliquant </a:t>
            </a:r>
            <a:r>
              <a:rPr lang="fr-FR" sz="2000" dirty="0"/>
              <a:t>les organes génitaux.</a:t>
            </a:r>
            <a:endParaRPr lang="fr-CA" sz="2000" dirty="0"/>
          </a:p>
          <a:p>
            <a:pPr lvl="0"/>
            <a:r>
              <a:rPr lang="fr-FR" sz="2000" dirty="0"/>
              <a:t>Je peux prendre </a:t>
            </a:r>
            <a:r>
              <a:rPr lang="fr-FR" sz="2000" u="sng" dirty="0"/>
              <a:t>quelques jours</a:t>
            </a:r>
            <a:r>
              <a:rPr lang="fr-FR" sz="2000" dirty="0"/>
              <a:t> avant de me </a:t>
            </a:r>
            <a:r>
              <a:rPr lang="fr-FR" sz="2000" dirty="0" smtClean="0"/>
              <a:t>manifester. Assez souvent, </a:t>
            </a:r>
            <a:r>
              <a:rPr lang="fr-FR" sz="2000" dirty="0"/>
              <a:t>je suis sans symptôme. </a:t>
            </a:r>
            <a:r>
              <a:rPr lang="fr-FR" sz="2000" dirty="0" smtClean="0"/>
              <a:t>Je me manifeste en provoquant </a:t>
            </a:r>
            <a:r>
              <a:rPr lang="fr-FR" sz="2000" dirty="0"/>
              <a:t>de la douleur en urinant, des écoulements anormaux aux organes génitaux ou des douleurs dans le bas du ventre. </a:t>
            </a:r>
            <a:endParaRPr lang="fr-CA" sz="2000" dirty="0"/>
          </a:p>
          <a:p>
            <a:pPr lvl="0"/>
            <a:r>
              <a:rPr lang="fr-FR" sz="2000" dirty="0"/>
              <a:t>Je peux me faire traiter par des antibiotiques.</a:t>
            </a:r>
            <a:endParaRPr lang="fr-CA" sz="2000" dirty="0"/>
          </a:p>
          <a:p>
            <a:pPr lvl="0"/>
            <a:r>
              <a:rPr lang="fr-FR" sz="2000" dirty="0"/>
              <a:t>Si on ne me </a:t>
            </a:r>
            <a:r>
              <a:rPr lang="fr-FR" sz="2000" dirty="0" smtClean="0"/>
              <a:t>guérit </a:t>
            </a:r>
            <a:r>
              <a:rPr lang="fr-FR" sz="2000" dirty="0"/>
              <a:t>pas, je peux causer </a:t>
            </a:r>
            <a:r>
              <a:rPr lang="fr-FR" sz="2000" dirty="0" smtClean="0"/>
              <a:t>l’infertilité,</a:t>
            </a:r>
          </a:p>
          <a:p>
            <a:pPr marL="0" lvl="0" indent="0">
              <a:buNone/>
            </a:pPr>
            <a:r>
              <a:rPr lang="fr-FR" sz="2000" dirty="0" smtClean="0"/>
              <a:t>      chez </a:t>
            </a:r>
            <a:r>
              <a:rPr lang="fr-FR" sz="2000" dirty="0"/>
              <a:t>les garçons comme chez </a:t>
            </a:r>
            <a:r>
              <a:rPr lang="fr-FR" sz="2000" dirty="0" smtClean="0"/>
              <a:t>les </a:t>
            </a:r>
            <a:r>
              <a:rPr lang="fr-FR" sz="2000" dirty="0"/>
              <a:t>filles.</a:t>
            </a:r>
            <a:endParaRPr lang="fr-CA" sz="2000" dirty="0"/>
          </a:p>
          <a:p>
            <a:pPr lvl="0"/>
            <a:r>
              <a:rPr lang="fr-FR" sz="2000" dirty="0"/>
              <a:t>Même si on me </a:t>
            </a:r>
            <a:r>
              <a:rPr lang="fr-FR" sz="2000" dirty="0" smtClean="0"/>
              <a:t>guérit, </a:t>
            </a:r>
            <a:r>
              <a:rPr lang="fr-FR" sz="2000" dirty="0"/>
              <a:t>je peux être </a:t>
            </a:r>
            <a:endParaRPr lang="fr-FR" sz="2000" dirty="0" smtClean="0"/>
          </a:p>
          <a:p>
            <a:pPr marL="0" lvl="0" indent="0" algn="just">
              <a:spcBef>
                <a:spcPts val="0"/>
              </a:spcBef>
              <a:buNone/>
            </a:pPr>
            <a:r>
              <a:rPr lang="fr-FR" sz="2000" dirty="0" smtClean="0"/>
              <a:t>      contractée </a:t>
            </a:r>
            <a:r>
              <a:rPr lang="fr-FR" sz="2000" dirty="0"/>
              <a:t>à nouveau suite à un autre </a:t>
            </a:r>
          </a:p>
          <a:p>
            <a:pPr marL="0" lvl="0" indent="0" algn="just">
              <a:spcBef>
                <a:spcPts val="0"/>
              </a:spcBef>
              <a:buNone/>
            </a:pPr>
            <a:r>
              <a:rPr lang="fr-FR" sz="2000" dirty="0" smtClean="0"/>
              <a:t>      contact </a:t>
            </a:r>
            <a:r>
              <a:rPr lang="fr-FR" sz="2000" dirty="0"/>
              <a:t>sexuel </a:t>
            </a:r>
            <a:r>
              <a:rPr lang="fr-FR" sz="2000" dirty="0" smtClean="0"/>
              <a:t>non protégé avec </a:t>
            </a:r>
            <a:r>
              <a:rPr lang="fr-FR" sz="2000" dirty="0"/>
              <a:t>une </a:t>
            </a:r>
            <a:endParaRPr lang="fr-FR" sz="2000" dirty="0" smtClean="0"/>
          </a:p>
          <a:p>
            <a:pPr marL="0" lvl="0" indent="0" algn="just">
              <a:spcBef>
                <a:spcPts val="0"/>
              </a:spcBef>
              <a:buNone/>
            </a:pPr>
            <a:r>
              <a:rPr lang="fr-FR" sz="2000" dirty="0" smtClean="0"/>
              <a:t>      personne </a:t>
            </a:r>
            <a:r>
              <a:rPr lang="fr-FR" sz="2000" dirty="0"/>
              <a:t>infectée.</a:t>
            </a:r>
            <a:endParaRPr lang="fr-CA" sz="2000" dirty="0"/>
          </a:p>
          <a:p>
            <a:pPr marL="0" lvl="0" indent="0">
              <a:spcBef>
                <a:spcPts val="0"/>
              </a:spcBef>
              <a:buNone/>
            </a:pPr>
            <a:r>
              <a:rPr lang="fr-CA" sz="3800" b="1" dirty="0" smtClean="0"/>
              <a:t>Je suis…</a:t>
            </a:r>
            <a:endParaRPr lang="fr-CA" sz="3800" b="1" dirty="0"/>
          </a:p>
        </p:txBody>
      </p:sp>
      <p:sp>
        <p:nvSpPr>
          <p:cNvPr id="3" name="TextBox 2"/>
          <p:cNvSpPr txBox="1"/>
          <p:nvPr>
            <p:custDataLst>
              <p:tags r:id="rId3"/>
            </p:custDataLst>
          </p:nvPr>
        </p:nvSpPr>
        <p:spPr>
          <a:xfrm>
            <a:off x="3203848" y="5512876"/>
            <a:ext cx="4752528" cy="584775"/>
          </a:xfrm>
          <a:prstGeom prst="rect">
            <a:avLst/>
          </a:prstGeom>
          <a:noFill/>
        </p:spPr>
        <p:txBody>
          <a:bodyPr wrap="square" rtlCol="0">
            <a:spAutoFit/>
          </a:bodyPr>
          <a:lstStyle/>
          <a:p>
            <a:pPr algn="ctr"/>
            <a:r>
              <a:rPr lang="fr-CA" sz="3200" b="1" dirty="0" smtClean="0"/>
              <a:t>la gonorrhée!</a:t>
            </a:r>
            <a:endParaRPr lang="fr-CA" sz="3200" b="1" dirty="0"/>
          </a:p>
        </p:txBody>
      </p:sp>
      <p:pic>
        <p:nvPicPr>
          <p:cNvPr id="3074" name="Picture 2" descr="H:\ITSS en dessin\Gonorrhee.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523163" y="3284984"/>
            <a:ext cx="1620837" cy="32893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5"/>
            </p:custDataLst>
          </p:nvPr>
        </p:nvSpPr>
        <p:spPr/>
        <p:txBody>
          <a:body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custDataLst>
              <p:tags r:id="rId6"/>
            </p:custDataLst>
          </p:nvPr>
        </p:nvSpPr>
        <p:spPr/>
        <p:txBody>
          <a:bodyPr/>
          <a:lstStyle/>
          <a:p>
            <a:pPr>
              <a:defRPr/>
            </a:pPr>
            <a:fld id="{5A48F21F-EAE0-44F7-889A-E94D1976847C}" type="slidenum">
              <a:rPr lang="fr-CA" smtClean="0"/>
              <a:pPr>
                <a:defRPr/>
              </a:pPr>
              <a:t>3</a:t>
            </a:fld>
            <a:endParaRPr lang="fr-CA"/>
          </a:p>
        </p:txBody>
      </p:sp>
    </p:spTree>
    <p:extLst>
      <p:ext uri="{BB962C8B-B14F-4D97-AF65-F5344CB8AC3E}">
        <p14:creationId xmlns:p14="http://schemas.microsoft.com/office/powerpoint/2010/main" val="383810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500"/>
                                        <p:tgtEl>
                                          <p:spTgt spid="2">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barn(inVertical)">
                                      <p:cBhvr>
                                        <p:cTn id="4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lvl="0"/>
            <a:r>
              <a:rPr lang="fr-FR" sz="1800" dirty="0"/>
              <a:t>Je suis causée par une bactérie qui regagne en popularité.</a:t>
            </a:r>
            <a:endParaRPr lang="fr-CA" sz="1800" dirty="0"/>
          </a:p>
          <a:p>
            <a:pPr lvl="0"/>
            <a:r>
              <a:rPr lang="fr-FR" sz="1800" dirty="0"/>
              <a:t>Je me transmets lors des contacts sexuels non protégés </a:t>
            </a:r>
            <a:r>
              <a:rPr lang="fr-FR" sz="1800" dirty="0" smtClean="0"/>
              <a:t>impliquant </a:t>
            </a:r>
            <a:r>
              <a:rPr lang="fr-FR" sz="1800" dirty="0"/>
              <a:t>les organes génitaux ou par le </a:t>
            </a:r>
            <a:r>
              <a:rPr lang="fr-FR" sz="1800" dirty="0" smtClean="0"/>
              <a:t>sang d’une personne infectée.</a:t>
            </a:r>
            <a:endParaRPr lang="fr-CA" sz="1800" dirty="0"/>
          </a:p>
          <a:p>
            <a:pPr lvl="0"/>
            <a:r>
              <a:rPr lang="fr-CA" sz="1800" dirty="0"/>
              <a:t>Je peux prendre quelques semaines avant de me manifester et le plus souvent je suis sans symptôme. Dans tous les cas, je suis </a:t>
            </a:r>
            <a:r>
              <a:rPr lang="fr-CA" sz="1800" dirty="0" smtClean="0"/>
              <a:t>contagieuse. </a:t>
            </a:r>
          </a:p>
          <a:p>
            <a:pPr lvl="0"/>
            <a:r>
              <a:rPr lang="fr-FR" sz="1800" dirty="0"/>
              <a:t>Lorsque je me manifeste, je provoque un ulcère non douloureux à l’endroit de l’infection. Même si cette lésion disparaît d’elle-même, ça ne veut pas dire que je suis guérie : je demeure donc </a:t>
            </a:r>
            <a:r>
              <a:rPr lang="fr-FR" sz="1800" dirty="0" smtClean="0"/>
              <a:t>contagieuse!</a:t>
            </a:r>
            <a:endParaRPr lang="fr-CA" sz="1800" dirty="0"/>
          </a:p>
          <a:p>
            <a:pPr lvl="0">
              <a:spcBef>
                <a:spcPts val="0"/>
              </a:spcBef>
            </a:pPr>
            <a:r>
              <a:rPr lang="fr-FR" sz="1800" dirty="0"/>
              <a:t>Je peux me faire traiter par des antibiotiques. </a:t>
            </a:r>
            <a:endParaRPr lang="fr-FR" sz="1800" dirty="0" smtClean="0"/>
          </a:p>
          <a:p>
            <a:pPr marL="0" lvl="0" indent="0">
              <a:spcBef>
                <a:spcPts val="0"/>
              </a:spcBef>
              <a:buNone/>
            </a:pPr>
            <a:r>
              <a:rPr lang="fr-FR" sz="1800" dirty="0" smtClean="0"/>
              <a:t>      Si </a:t>
            </a:r>
            <a:r>
              <a:rPr lang="fr-FR" sz="1800" dirty="0"/>
              <a:t>aucun traitement n’est fait, je progresse et </a:t>
            </a:r>
            <a:endParaRPr lang="fr-FR" sz="1800" dirty="0" smtClean="0"/>
          </a:p>
          <a:p>
            <a:pPr marL="0" lvl="0" indent="0">
              <a:spcBef>
                <a:spcPts val="0"/>
              </a:spcBef>
              <a:buNone/>
            </a:pPr>
            <a:r>
              <a:rPr lang="fr-FR" sz="1800" dirty="0" smtClean="0"/>
              <a:t>      deviens </a:t>
            </a:r>
            <a:r>
              <a:rPr lang="fr-FR" sz="1800" dirty="0"/>
              <a:t>plus dangereuse. Il y aura donc des </a:t>
            </a:r>
            <a:endParaRPr lang="fr-FR" sz="1800" dirty="0" smtClean="0"/>
          </a:p>
          <a:p>
            <a:pPr marL="0" lvl="0" indent="0">
              <a:spcBef>
                <a:spcPts val="0"/>
              </a:spcBef>
              <a:buNone/>
            </a:pPr>
            <a:r>
              <a:rPr lang="fr-FR" sz="1800" dirty="0" smtClean="0"/>
              <a:t>      manifestations </a:t>
            </a:r>
            <a:r>
              <a:rPr lang="fr-FR" sz="1800" dirty="0"/>
              <a:t>tardives à l’infection, telles </a:t>
            </a:r>
            <a:endParaRPr lang="fr-FR" sz="1800" dirty="0" smtClean="0"/>
          </a:p>
          <a:p>
            <a:pPr marL="0" lvl="0" indent="0">
              <a:spcBef>
                <a:spcPts val="0"/>
              </a:spcBef>
              <a:buNone/>
            </a:pPr>
            <a:r>
              <a:rPr lang="fr-FR" sz="1800" dirty="0"/>
              <a:t> </a:t>
            </a:r>
            <a:r>
              <a:rPr lang="fr-FR" sz="1800" dirty="0" smtClean="0"/>
              <a:t>     que des </a:t>
            </a:r>
            <a:r>
              <a:rPr lang="fr-FR" sz="1800" dirty="0"/>
              <a:t>lésions irréversibles aux organes </a:t>
            </a:r>
            <a:endParaRPr lang="fr-FR" sz="1800" dirty="0" smtClean="0"/>
          </a:p>
          <a:p>
            <a:pPr marL="0" lvl="0" indent="0">
              <a:spcBef>
                <a:spcPts val="0"/>
              </a:spcBef>
              <a:buNone/>
            </a:pPr>
            <a:r>
              <a:rPr lang="fr-FR" sz="1800" dirty="0"/>
              <a:t> </a:t>
            </a:r>
            <a:r>
              <a:rPr lang="fr-FR" sz="1800" dirty="0" smtClean="0"/>
              <a:t>     internes comme </a:t>
            </a:r>
            <a:r>
              <a:rPr lang="fr-FR" sz="1800" dirty="0"/>
              <a:t>le cœur et le cerveau, </a:t>
            </a:r>
            <a:r>
              <a:rPr lang="fr-FR" sz="1800" dirty="0" smtClean="0"/>
              <a:t>ainsi</a:t>
            </a:r>
          </a:p>
          <a:p>
            <a:pPr marL="0" lvl="0" indent="0">
              <a:spcBef>
                <a:spcPts val="0"/>
              </a:spcBef>
              <a:buNone/>
            </a:pPr>
            <a:r>
              <a:rPr lang="fr-FR" sz="1800" dirty="0" smtClean="0"/>
              <a:t>      qu’au squelette</a:t>
            </a:r>
            <a:r>
              <a:rPr lang="fr-FR" sz="1800" dirty="0"/>
              <a:t>.</a:t>
            </a:r>
            <a:endParaRPr lang="fr-CA" sz="1800" dirty="0"/>
          </a:p>
          <a:p>
            <a:pPr marL="0" lvl="0" indent="0">
              <a:spcBef>
                <a:spcPts val="0"/>
              </a:spcBef>
              <a:buNone/>
            </a:pPr>
            <a:r>
              <a:rPr lang="fr-CA" sz="3800" b="1" dirty="0" smtClean="0"/>
              <a:t>Je suis…</a:t>
            </a:r>
            <a:endParaRPr lang="fr-CA" sz="3800" b="1" dirty="0"/>
          </a:p>
        </p:txBody>
      </p:sp>
      <p:sp>
        <p:nvSpPr>
          <p:cNvPr id="3" name="TextBox 2"/>
          <p:cNvSpPr txBox="1"/>
          <p:nvPr>
            <p:custDataLst>
              <p:tags r:id="rId3"/>
            </p:custDataLst>
          </p:nvPr>
        </p:nvSpPr>
        <p:spPr>
          <a:xfrm>
            <a:off x="2987824" y="5373216"/>
            <a:ext cx="4752528" cy="584775"/>
          </a:xfrm>
          <a:prstGeom prst="rect">
            <a:avLst/>
          </a:prstGeom>
          <a:noFill/>
        </p:spPr>
        <p:txBody>
          <a:bodyPr wrap="square" rtlCol="0">
            <a:spAutoFit/>
          </a:bodyPr>
          <a:lstStyle/>
          <a:p>
            <a:pPr algn="ctr"/>
            <a:r>
              <a:rPr lang="fr-CA" sz="3200" b="1" dirty="0" smtClean="0"/>
              <a:t>la syphilis!</a:t>
            </a:r>
            <a:endParaRPr lang="fr-CA" sz="3200" b="1" dirty="0"/>
          </a:p>
        </p:txBody>
      </p:sp>
      <p:pic>
        <p:nvPicPr>
          <p:cNvPr id="4098" name="Picture 2" descr="H:\ITSS en dessin\Syphilis.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236296" y="3212976"/>
            <a:ext cx="1504950" cy="328295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5"/>
            </p:custDataLst>
          </p:nvPr>
        </p:nvSpPr>
        <p:spPr/>
        <p:txBody>
          <a:bodyPr/>
          <a:lstStyle/>
          <a:p>
            <a:pPr>
              <a:defRPr/>
            </a:pPr>
            <a:r>
              <a:rPr lang="fr-CA" dirty="0" smtClean="0"/>
              <a:t>Octobre 2014 | Les ITSS en éprouvette Présentation PowerPoint créée par le projet É.R.O.S. volet II</a:t>
            </a:r>
            <a:endParaRPr lang="fr-CA" dirty="0"/>
          </a:p>
        </p:txBody>
      </p:sp>
      <p:sp>
        <p:nvSpPr>
          <p:cNvPr id="6" name="Espace réservé du numéro de diapositive 5"/>
          <p:cNvSpPr>
            <a:spLocks noGrp="1"/>
          </p:cNvSpPr>
          <p:nvPr>
            <p:ph type="sldNum" sz="quarter" idx="12"/>
            <p:custDataLst>
              <p:tags r:id="rId6"/>
            </p:custDataLst>
          </p:nvPr>
        </p:nvSpPr>
        <p:spPr/>
        <p:txBody>
          <a:bodyPr/>
          <a:lstStyle/>
          <a:p>
            <a:pPr>
              <a:defRPr/>
            </a:pPr>
            <a:fld id="{5A48F21F-EAE0-44F7-889A-E94D1976847C}" type="slidenum">
              <a:rPr lang="fr-CA" smtClean="0"/>
              <a:pPr>
                <a:defRPr/>
              </a:pPr>
              <a:t>4</a:t>
            </a:fld>
            <a:endParaRPr lang="fr-CA"/>
          </a:p>
        </p:txBody>
      </p:sp>
    </p:spTree>
    <p:extLst>
      <p:ext uri="{BB962C8B-B14F-4D97-AF65-F5344CB8AC3E}">
        <p14:creationId xmlns:p14="http://schemas.microsoft.com/office/powerpoint/2010/main" val="36043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500"/>
                                        <p:tgtEl>
                                          <p:spTgt spid="2">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500"/>
                                        <p:tgtEl>
                                          <p:spTgt spid="2">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animEffect transition="in" filter="barn(inVertical)">
                                      <p:cBhvr>
                                        <p:cTn id="6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lvl="0"/>
            <a:r>
              <a:rPr lang="fr-FR" sz="1900" dirty="0"/>
              <a:t>Je suis provoquée par un virus très répandu chez les gens. On m’appelle parfois « feu sauvage ».</a:t>
            </a:r>
            <a:endParaRPr lang="fr-CA" sz="1900" dirty="0"/>
          </a:p>
          <a:p>
            <a:pPr lvl="0"/>
            <a:r>
              <a:rPr lang="fr-FR" sz="1900" dirty="0"/>
              <a:t>Je me transmets lors des contacts peau à peau qui ont souvent lieu pendant les relations sexuelles. </a:t>
            </a:r>
            <a:endParaRPr lang="fr-CA" sz="1900" dirty="0"/>
          </a:p>
          <a:p>
            <a:pPr lvl="0"/>
            <a:r>
              <a:rPr lang="fr-FR" sz="1900" dirty="0"/>
              <a:t>Je peux prendre jusqu’à quelques semaines avant de me manifester et le plus souvent je suis sans symptôme. Dans tous les cas, je suis contagieuse. Lorsque je me manifeste, je provoque de la douleur sur la région infectée et on remarque l’apparition d’une lésion douloureuse et désagréable (petites ampoules). Pour cette raison, je </a:t>
            </a:r>
            <a:r>
              <a:rPr lang="fr-FR" sz="1900" dirty="0" smtClean="0"/>
              <a:t>peux </a:t>
            </a:r>
            <a:r>
              <a:rPr lang="fr-FR" sz="1900" dirty="0"/>
              <a:t>compliquer la vie quotidienne des gens.</a:t>
            </a:r>
            <a:endParaRPr lang="fr-CA" sz="1900" dirty="0"/>
          </a:p>
          <a:p>
            <a:pPr lvl="0"/>
            <a:r>
              <a:rPr lang="fr-FR" sz="1900" dirty="0" smtClean="0"/>
              <a:t>Je </a:t>
            </a:r>
            <a:r>
              <a:rPr lang="fr-FR" sz="1900" dirty="0"/>
              <a:t>me manifeste </a:t>
            </a:r>
            <a:r>
              <a:rPr lang="fr-FR" sz="1900" dirty="0" smtClean="0"/>
              <a:t>surtout sur </a:t>
            </a:r>
            <a:r>
              <a:rPr lang="fr-FR" sz="1900" dirty="0"/>
              <a:t>les parties génitales et sur la bouche.</a:t>
            </a:r>
            <a:endParaRPr lang="fr-CA" sz="1900" dirty="0"/>
          </a:p>
          <a:p>
            <a:pPr lvl="0">
              <a:spcBef>
                <a:spcPts val="0"/>
              </a:spcBef>
            </a:pPr>
            <a:r>
              <a:rPr lang="fr-FR" sz="1900" dirty="0"/>
              <a:t>Je ne peux pas être guérie. Il existe toutefois des </a:t>
            </a:r>
            <a:r>
              <a:rPr lang="fr-FR" sz="1900" dirty="0" smtClean="0"/>
              <a:t>médicaments </a:t>
            </a:r>
            <a:r>
              <a:rPr lang="fr-FR" sz="1900" dirty="0"/>
              <a:t>pour soulager les gens des </a:t>
            </a:r>
            <a:endParaRPr lang="fr-FR" sz="1900" dirty="0" smtClean="0"/>
          </a:p>
          <a:p>
            <a:pPr marL="0" lvl="0" indent="0">
              <a:spcBef>
                <a:spcPts val="0"/>
              </a:spcBef>
              <a:buNone/>
            </a:pPr>
            <a:r>
              <a:rPr lang="fr-FR" sz="1900" dirty="0" smtClean="0"/>
              <a:t>       symptômes que </a:t>
            </a:r>
            <a:r>
              <a:rPr lang="fr-FR" sz="1900" dirty="0"/>
              <a:t>je peux provoquer.  </a:t>
            </a:r>
            <a:endParaRPr lang="fr-CA" sz="1900" dirty="0"/>
          </a:p>
          <a:p>
            <a:pPr marL="0" lvl="0" indent="0">
              <a:spcBef>
                <a:spcPts val="0"/>
              </a:spcBef>
              <a:buNone/>
            </a:pPr>
            <a:endParaRPr lang="fr-CA" sz="3800" b="1" dirty="0" smtClean="0"/>
          </a:p>
          <a:p>
            <a:pPr marL="0" lvl="0" indent="0">
              <a:spcBef>
                <a:spcPts val="0"/>
              </a:spcBef>
              <a:buNone/>
            </a:pPr>
            <a:r>
              <a:rPr lang="fr-CA" sz="3800" b="1" dirty="0" smtClean="0"/>
              <a:t>Je suis…</a:t>
            </a:r>
            <a:endParaRPr lang="fr-CA" sz="3800" b="1" dirty="0"/>
          </a:p>
        </p:txBody>
      </p:sp>
      <p:sp>
        <p:nvSpPr>
          <p:cNvPr id="3" name="TextBox 2"/>
          <p:cNvSpPr txBox="1"/>
          <p:nvPr>
            <p:custDataLst>
              <p:tags r:id="rId3"/>
            </p:custDataLst>
          </p:nvPr>
        </p:nvSpPr>
        <p:spPr>
          <a:xfrm>
            <a:off x="2843808" y="5607521"/>
            <a:ext cx="4752528" cy="584775"/>
          </a:xfrm>
          <a:prstGeom prst="rect">
            <a:avLst/>
          </a:prstGeom>
          <a:noFill/>
        </p:spPr>
        <p:txBody>
          <a:bodyPr wrap="square" rtlCol="0">
            <a:spAutoFit/>
          </a:bodyPr>
          <a:lstStyle/>
          <a:p>
            <a:pPr algn="ctr"/>
            <a:r>
              <a:rPr lang="fr-CA" sz="3200" b="1" dirty="0" smtClean="0"/>
              <a:t>L’herpès!</a:t>
            </a:r>
            <a:endParaRPr lang="fr-CA" sz="3200" b="1" dirty="0"/>
          </a:p>
        </p:txBody>
      </p:sp>
      <p:pic>
        <p:nvPicPr>
          <p:cNvPr id="5122" name="Picture 2" descr="H:\ITSS en dessin\Herpes.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443475" y="4149080"/>
            <a:ext cx="2700524" cy="249289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5"/>
            </p:custDataLst>
          </p:nvPr>
        </p:nvSpPr>
        <p:spPr/>
        <p:txBody>
          <a:body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custDataLst>
              <p:tags r:id="rId6"/>
            </p:custDataLst>
          </p:nvPr>
        </p:nvSpPr>
        <p:spPr/>
        <p:txBody>
          <a:bodyPr/>
          <a:lstStyle/>
          <a:p>
            <a:pPr>
              <a:defRPr/>
            </a:pPr>
            <a:fld id="{5A48F21F-EAE0-44F7-889A-E94D1976847C}" type="slidenum">
              <a:rPr lang="fr-CA" smtClean="0"/>
              <a:pPr>
                <a:defRPr/>
              </a:pPr>
              <a:t>5</a:t>
            </a:fld>
            <a:endParaRPr lang="fr-CA"/>
          </a:p>
        </p:txBody>
      </p:sp>
    </p:spTree>
    <p:extLst>
      <p:ext uri="{BB962C8B-B14F-4D97-AF65-F5344CB8AC3E}">
        <p14:creationId xmlns:p14="http://schemas.microsoft.com/office/powerpoint/2010/main" val="270347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arn(inVertical)">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lvl="0">
              <a:spcBef>
                <a:spcPts val="0"/>
              </a:spcBef>
            </a:pPr>
            <a:r>
              <a:rPr lang="fr-FR" sz="1900" dirty="0"/>
              <a:t>Je suis un virus et j’existe sous </a:t>
            </a:r>
            <a:r>
              <a:rPr lang="fr-FR" sz="1900" dirty="0" smtClean="0"/>
              <a:t>plusieurs formes</a:t>
            </a:r>
            <a:r>
              <a:rPr lang="fr-FR" sz="1900" dirty="0"/>
              <a:t>.</a:t>
            </a:r>
            <a:endParaRPr lang="fr-CA" sz="1900" dirty="0"/>
          </a:p>
          <a:p>
            <a:pPr lvl="0">
              <a:spcBef>
                <a:spcPts val="0"/>
              </a:spcBef>
            </a:pPr>
            <a:r>
              <a:rPr lang="fr-FR" sz="1900" dirty="0"/>
              <a:t>Je me transmets lors des contacts peau à peau qui ont souvent lieu pendant les relations sexuelles. </a:t>
            </a:r>
            <a:endParaRPr lang="fr-CA" sz="1900" dirty="0"/>
          </a:p>
          <a:p>
            <a:pPr lvl="0">
              <a:spcBef>
                <a:spcPts val="0"/>
              </a:spcBef>
            </a:pPr>
            <a:r>
              <a:rPr lang="fr-FR" sz="1900" dirty="0"/>
              <a:t>Je peux prendre quelques semaines avant de me manifester et le plus souvent je suis sans symptôme. Lorsque je me manifeste, je peux provoquer des verrues génitales, parfois invisibles à l’œil nu. Je me manifeste surtout sur les parties génitales et parfois dans la bouche.</a:t>
            </a:r>
            <a:endParaRPr lang="fr-CA" sz="1900" dirty="0"/>
          </a:p>
          <a:p>
            <a:pPr lvl="0">
              <a:spcBef>
                <a:spcPts val="0"/>
              </a:spcBef>
            </a:pPr>
            <a:r>
              <a:rPr lang="fr-FR" sz="1900" dirty="0"/>
              <a:t>Chez la plupart des gens infectés, les verrues disparaissent d’elles-mêmes. </a:t>
            </a:r>
            <a:r>
              <a:rPr lang="fr-FR" sz="1900" dirty="0" smtClean="0"/>
              <a:t>Dans certains cas, je </a:t>
            </a:r>
            <a:r>
              <a:rPr lang="fr-FR" sz="1900" dirty="0"/>
              <a:t>reste </a:t>
            </a:r>
            <a:r>
              <a:rPr lang="fr-FR" sz="1900" dirty="0" smtClean="0"/>
              <a:t>présent </a:t>
            </a:r>
            <a:r>
              <a:rPr lang="fr-FR" sz="1900" dirty="0"/>
              <a:t>dans le corps de la personne. On peut faire disparaître les verrues génitales visibles chez un médecin qui les brûlera, ce qui ne veut pas dire que je serai </a:t>
            </a:r>
            <a:r>
              <a:rPr lang="fr-FR" sz="1900" dirty="0" smtClean="0"/>
              <a:t>guéri. </a:t>
            </a:r>
            <a:r>
              <a:rPr lang="fr-FR" sz="1900" dirty="0"/>
              <a:t>Pour prévenir quelques-unes de mes formes les plus fréquentes, </a:t>
            </a:r>
            <a:r>
              <a:rPr lang="fr-FR" sz="1900" dirty="0" smtClean="0"/>
              <a:t>il </a:t>
            </a:r>
            <a:r>
              <a:rPr lang="fr-FR" sz="1900" dirty="0"/>
              <a:t>existe un </a:t>
            </a:r>
            <a:r>
              <a:rPr lang="fr-FR" sz="1900" dirty="0" smtClean="0"/>
              <a:t/>
            </a:r>
            <a:br>
              <a:rPr lang="fr-FR" sz="1900" dirty="0" smtClean="0"/>
            </a:br>
            <a:r>
              <a:rPr lang="fr-FR" sz="1900" dirty="0" smtClean="0"/>
              <a:t>vaccin </a:t>
            </a:r>
            <a:r>
              <a:rPr lang="fr-FR" sz="1900" dirty="0"/>
              <a:t>qui est offert </a:t>
            </a:r>
            <a:r>
              <a:rPr lang="fr-FR" sz="1900" dirty="0" smtClean="0"/>
              <a:t>gratuitement </a:t>
            </a:r>
          </a:p>
          <a:p>
            <a:pPr marL="0" lvl="0" indent="0">
              <a:spcBef>
                <a:spcPts val="0"/>
              </a:spcBef>
              <a:buNone/>
            </a:pPr>
            <a:r>
              <a:rPr lang="fr-FR" sz="1900" dirty="0"/>
              <a:t> </a:t>
            </a:r>
            <a:r>
              <a:rPr lang="fr-FR" sz="1900" dirty="0" smtClean="0"/>
              <a:t>     aux </a:t>
            </a:r>
            <a:r>
              <a:rPr lang="fr-FR" sz="1900" dirty="0"/>
              <a:t>jeunes filles au Québec.</a:t>
            </a:r>
            <a:endParaRPr lang="fr-CA" sz="1900" dirty="0"/>
          </a:p>
          <a:p>
            <a:pPr lvl="0">
              <a:spcBef>
                <a:spcPts val="0"/>
              </a:spcBef>
            </a:pPr>
            <a:r>
              <a:rPr lang="fr-FR" sz="1900" dirty="0" smtClean="0"/>
              <a:t>Certaines </a:t>
            </a:r>
            <a:r>
              <a:rPr lang="fr-FR" sz="1900" dirty="0"/>
              <a:t>de mes formes peuvent </a:t>
            </a:r>
            <a:endParaRPr lang="fr-FR" sz="1900" dirty="0" smtClean="0"/>
          </a:p>
          <a:p>
            <a:pPr marL="0" lvl="0" indent="0">
              <a:spcBef>
                <a:spcPts val="0"/>
              </a:spcBef>
              <a:buNone/>
            </a:pPr>
            <a:r>
              <a:rPr lang="fr-FR" sz="1900" dirty="0" smtClean="0"/>
              <a:t>      entraîner </a:t>
            </a:r>
            <a:r>
              <a:rPr lang="fr-FR" sz="1900" dirty="0"/>
              <a:t>un cancer (col de l’utérus</a:t>
            </a:r>
            <a:r>
              <a:rPr lang="fr-FR" sz="1900" dirty="0" smtClean="0"/>
              <a:t>).</a:t>
            </a:r>
            <a:endParaRPr lang="fr-CA" sz="1900" dirty="0" smtClean="0"/>
          </a:p>
          <a:p>
            <a:pPr marL="0" lvl="0" indent="0">
              <a:spcBef>
                <a:spcPts val="0"/>
              </a:spcBef>
              <a:buNone/>
            </a:pPr>
            <a:r>
              <a:rPr lang="fr-CA" sz="3800" b="1" dirty="0" smtClean="0"/>
              <a:t>Je suis…</a:t>
            </a:r>
            <a:endParaRPr lang="fr-CA" sz="3800" b="1" dirty="0"/>
          </a:p>
        </p:txBody>
      </p:sp>
      <p:sp>
        <p:nvSpPr>
          <p:cNvPr id="3" name="TextBox 2"/>
          <p:cNvSpPr txBox="1"/>
          <p:nvPr>
            <p:custDataLst>
              <p:tags r:id="rId3"/>
            </p:custDataLst>
          </p:nvPr>
        </p:nvSpPr>
        <p:spPr>
          <a:xfrm>
            <a:off x="2627784" y="5512876"/>
            <a:ext cx="4752528" cy="584775"/>
          </a:xfrm>
          <a:prstGeom prst="rect">
            <a:avLst/>
          </a:prstGeom>
          <a:noFill/>
        </p:spPr>
        <p:txBody>
          <a:bodyPr wrap="square" rtlCol="0">
            <a:spAutoFit/>
          </a:bodyPr>
          <a:lstStyle/>
          <a:p>
            <a:pPr algn="ctr"/>
            <a:r>
              <a:rPr lang="fr-CA" sz="3200" b="1" dirty="0" smtClean="0"/>
              <a:t>Le VPH!</a:t>
            </a:r>
            <a:endParaRPr lang="fr-CA" sz="3200" b="1" dirty="0"/>
          </a:p>
        </p:txBody>
      </p:sp>
      <p:pic>
        <p:nvPicPr>
          <p:cNvPr id="6146" name="Picture 2" descr="H:\ITSS en dessin\VPH.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665118" y="4077072"/>
            <a:ext cx="2414588" cy="257016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5"/>
            </p:custDataLst>
          </p:nvPr>
        </p:nvSpPr>
        <p:spPr/>
        <p:txBody>
          <a:bodyPr/>
          <a:lstStyle/>
          <a:p>
            <a:pPr>
              <a:defRPr/>
            </a:pPr>
            <a:r>
              <a:rPr lang="fr-CA" dirty="0" smtClean="0"/>
              <a:t>Octobre 2014 | Les ITSS en éprouvette Présentation PowerPoint créée par le projet É.R.O.S. volet II</a:t>
            </a:r>
            <a:endParaRPr lang="fr-CA" dirty="0"/>
          </a:p>
        </p:txBody>
      </p:sp>
      <p:sp>
        <p:nvSpPr>
          <p:cNvPr id="6" name="Espace réservé du numéro de diapositive 5"/>
          <p:cNvSpPr>
            <a:spLocks noGrp="1"/>
          </p:cNvSpPr>
          <p:nvPr>
            <p:ph type="sldNum" sz="quarter" idx="12"/>
            <p:custDataLst>
              <p:tags r:id="rId6"/>
            </p:custDataLst>
          </p:nvPr>
        </p:nvSpPr>
        <p:spPr/>
        <p:txBody>
          <a:bodyPr/>
          <a:lstStyle/>
          <a:p>
            <a:pPr>
              <a:defRPr/>
            </a:pPr>
            <a:fld id="{5A48F21F-EAE0-44F7-889A-E94D1976847C}" type="slidenum">
              <a:rPr lang="fr-CA" smtClean="0"/>
              <a:pPr>
                <a:defRPr/>
              </a:pPr>
              <a:t>6</a:t>
            </a:fld>
            <a:endParaRPr lang="fr-CA"/>
          </a:p>
        </p:txBody>
      </p:sp>
    </p:spTree>
    <p:extLst>
      <p:ext uri="{BB962C8B-B14F-4D97-AF65-F5344CB8AC3E}">
        <p14:creationId xmlns:p14="http://schemas.microsoft.com/office/powerpoint/2010/main" val="18129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arn(inVertical)">
                                      <p:cBhvr>
                                        <p:cTn id="4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lvl="0"/>
            <a:r>
              <a:rPr lang="fr-FR" sz="1900" dirty="0"/>
              <a:t>Je suis un virus très connu, même si on se méfie de moins en moins de moi. On me connait sous deux stades. Au départ, j’attaque et j’affaiblis le système immunitaire des humains. Ensuite, je commence à provoquer des maladies graves liées à l’infection.</a:t>
            </a:r>
            <a:endParaRPr lang="fr-CA" sz="1900" dirty="0"/>
          </a:p>
          <a:p>
            <a:pPr lvl="0"/>
            <a:r>
              <a:rPr lang="fr-FR" sz="1900" dirty="0"/>
              <a:t>Je me transmets lors des contacts sexuels non protégés </a:t>
            </a:r>
            <a:r>
              <a:rPr lang="fr-FR" sz="1900" dirty="0" smtClean="0"/>
              <a:t>impliquant </a:t>
            </a:r>
            <a:r>
              <a:rPr lang="fr-FR" sz="1900" dirty="0"/>
              <a:t>les organes génitaux ou par le contact avec </a:t>
            </a:r>
            <a:r>
              <a:rPr lang="fr-CA" sz="1900" dirty="0" smtClean="0"/>
              <a:t>le </a:t>
            </a:r>
            <a:r>
              <a:rPr lang="fr-CA" sz="1900" dirty="0"/>
              <a:t>sang infecté lors du partage de matériel d’injection, d’un tatouage ou d’un perçage avec du matériel contaminé</a:t>
            </a:r>
            <a:r>
              <a:rPr lang="fr-CA" sz="1900" dirty="0" smtClean="0"/>
              <a:t>.</a:t>
            </a:r>
            <a:endParaRPr lang="fr-CA" sz="1900" dirty="0"/>
          </a:p>
          <a:p>
            <a:pPr lvl="0"/>
            <a:r>
              <a:rPr lang="fr-FR" sz="1900" dirty="0"/>
              <a:t>Je peux prendre </a:t>
            </a:r>
            <a:r>
              <a:rPr lang="fr-FR" sz="1900" dirty="0" smtClean="0"/>
              <a:t>quelque </a:t>
            </a:r>
            <a:r>
              <a:rPr lang="fr-FR" sz="1900" dirty="0"/>
              <a:t>temps avant de me manifester. </a:t>
            </a:r>
            <a:r>
              <a:rPr lang="fr-CA" sz="1900" dirty="0"/>
              <a:t>Au début de l’infection, je provoque des symptômes diversifiés : fatigue, maux de ventre, maux de cœur, perte d’appétit, douleurs articulaires, etc</a:t>
            </a:r>
            <a:r>
              <a:rPr lang="fr-CA" sz="1900" dirty="0" smtClean="0"/>
              <a:t>. </a:t>
            </a:r>
          </a:p>
          <a:p>
            <a:pPr lvl="0"/>
            <a:r>
              <a:rPr lang="fr-FR" sz="1900" dirty="0" smtClean="0"/>
              <a:t>À </a:t>
            </a:r>
            <a:r>
              <a:rPr lang="fr-FR" sz="1900" dirty="0"/>
              <a:t>ce jour, il n’existe toujours pas de remède pour en guérir. Il existe cependant des médicaments pour ralentir l’affaiblissement du système </a:t>
            </a:r>
            <a:r>
              <a:rPr lang="fr-FR" sz="1900" dirty="0" smtClean="0"/>
              <a:t>immunitaire</a:t>
            </a:r>
          </a:p>
          <a:p>
            <a:pPr marL="0" lvl="0" indent="0">
              <a:spcBef>
                <a:spcPts val="0"/>
              </a:spcBef>
              <a:buNone/>
            </a:pPr>
            <a:r>
              <a:rPr lang="fr-FR" sz="1900" dirty="0" smtClean="0"/>
              <a:t>      causé </a:t>
            </a:r>
            <a:r>
              <a:rPr lang="fr-FR" sz="1900" dirty="0"/>
              <a:t>par le virus, ralentir le </a:t>
            </a:r>
            <a:r>
              <a:rPr lang="fr-FR" sz="1900" dirty="0" smtClean="0"/>
              <a:t>développement</a:t>
            </a:r>
          </a:p>
          <a:p>
            <a:pPr marL="0" lvl="0" indent="0">
              <a:spcBef>
                <a:spcPts val="0"/>
              </a:spcBef>
              <a:buNone/>
            </a:pPr>
            <a:r>
              <a:rPr lang="fr-FR" sz="1900" dirty="0" smtClean="0"/>
              <a:t>      de </a:t>
            </a:r>
            <a:r>
              <a:rPr lang="fr-FR" sz="1900" dirty="0"/>
              <a:t>l’infection et traiter mes symptômes.</a:t>
            </a:r>
            <a:endParaRPr lang="fr-CA" sz="1900" dirty="0"/>
          </a:p>
          <a:p>
            <a:pPr marL="0" lvl="0" indent="0">
              <a:spcBef>
                <a:spcPts val="0"/>
              </a:spcBef>
              <a:buNone/>
            </a:pPr>
            <a:r>
              <a:rPr lang="fr-CA" sz="3800" b="1" dirty="0" smtClean="0"/>
              <a:t>Je suis…</a:t>
            </a:r>
            <a:endParaRPr lang="fr-CA" sz="3800" b="1" dirty="0"/>
          </a:p>
        </p:txBody>
      </p:sp>
      <p:sp>
        <p:nvSpPr>
          <p:cNvPr id="3" name="TextBox 2"/>
          <p:cNvSpPr txBox="1"/>
          <p:nvPr>
            <p:custDataLst>
              <p:tags r:id="rId3"/>
            </p:custDataLst>
          </p:nvPr>
        </p:nvSpPr>
        <p:spPr>
          <a:xfrm>
            <a:off x="3059832" y="5661248"/>
            <a:ext cx="4752528" cy="584775"/>
          </a:xfrm>
          <a:prstGeom prst="rect">
            <a:avLst/>
          </a:prstGeom>
          <a:noFill/>
        </p:spPr>
        <p:txBody>
          <a:bodyPr wrap="square" rtlCol="0">
            <a:spAutoFit/>
          </a:bodyPr>
          <a:lstStyle/>
          <a:p>
            <a:pPr algn="ctr"/>
            <a:r>
              <a:rPr lang="fr-CA" sz="3200" b="1" dirty="0" smtClean="0"/>
              <a:t>Le VIH/Sida!</a:t>
            </a:r>
            <a:endParaRPr lang="fr-CA" sz="3200" b="1" dirty="0"/>
          </a:p>
        </p:txBody>
      </p:sp>
      <p:pic>
        <p:nvPicPr>
          <p:cNvPr id="7170" name="Picture 2" descr="H:\ITSS en dessin\VIH.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948264" y="4672207"/>
            <a:ext cx="2195735" cy="21006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5"/>
            </p:custDataLst>
          </p:nvPr>
        </p:nvSpPr>
        <p:spPr/>
        <p:txBody>
          <a:body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custDataLst>
              <p:tags r:id="rId6"/>
            </p:custDataLst>
          </p:nvPr>
        </p:nvSpPr>
        <p:spPr/>
        <p:txBody>
          <a:bodyPr/>
          <a:lstStyle/>
          <a:p>
            <a:pPr>
              <a:defRPr/>
            </a:pPr>
            <a:fld id="{5A48F21F-EAE0-44F7-889A-E94D1976847C}" type="slidenum">
              <a:rPr lang="fr-CA" smtClean="0"/>
              <a:pPr>
                <a:defRPr/>
              </a:pPr>
              <a:t>7</a:t>
            </a:fld>
            <a:endParaRPr lang="fr-CA" dirty="0"/>
          </a:p>
        </p:txBody>
      </p:sp>
    </p:spTree>
    <p:extLst>
      <p:ext uri="{BB962C8B-B14F-4D97-AF65-F5344CB8AC3E}">
        <p14:creationId xmlns:p14="http://schemas.microsoft.com/office/powerpoint/2010/main" val="5812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circle(in)">
                                      <p:cBhvr>
                                        <p:cTn id="3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r>
              <a:rPr lang="fr-CA" sz="1900" dirty="0"/>
              <a:t>Je suis un virus qui connaît bien son alphabet. C’est de famille!</a:t>
            </a:r>
          </a:p>
          <a:p>
            <a:pPr lvl="0"/>
            <a:r>
              <a:rPr lang="fr-FR" sz="1900" dirty="0"/>
              <a:t>Je me transmets lors des contacts sexuels non protégés impliquant les organes génitaux ou par le contact avec le sang infecté lors du partage de matériel d’injection ou d’inhalation de drogues ou lors d’un tatouage ou d’un perçage avec du matériel contaminé.</a:t>
            </a:r>
            <a:endParaRPr lang="fr-CA" sz="1900" dirty="0"/>
          </a:p>
          <a:p>
            <a:r>
              <a:rPr lang="fr-CA" sz="1900" dirty="0" smtClean="0"/>
              <a:t>Je </a:t>
            </a:r>
            <a:r>
              <a:rPr lang="fr-CA" sz="1900" dirty="0"/>
              <a:t>peux prendre quelques semaines avant de me manifester et le plus souvent je suis sans symptôme. Lorsque je me manifeste, je provoque une inflammation du foie, des troubles digestifs, des nausées, des vomissements, de la fatigue, etc</a:t>
            </a:r>
            <a:r>
              <a:rPr lang="fr-CA" sz="1900" dirty="0" smtClean="0"/>
              <a:t>.</a:t>
            </a:r>
            <a:endParaRPr lang="fr-CA" sz="1900" dirty="0"/>
          </a:p>
          <a:p>
            <a:r>
              <a:rPr lang="fr-CA" sz="1900" dirty="0"/>
              <a:t>Il existe un vaccin pour m’éviter. La plupart des jeunes de ton âge l’ont déjà reçu</a:t>
            </a:r>
            <a:r>
              <a:rPr lang="fr-CA" sz="1900" dirty="0" smtClean="0"/>
              <a:t>.</a:t>
            </a:r>
            <a:endParaRPr lang="fr-CA" sz="1900" dirty="0"/>
          </a:p>
          <a:p>
            <a:r>
              <a:rPr lang="fr-CA" sz="1900" dirty="0"/>
              <a:t>Lorsqu’on ne me </a:t>
            </a:r>
            <a:r>
              <a:rPr lang="fr-CA" sz="1900" dirty="0" smtClean="0"/>
              <a:t>guérit </a:t>
            </a:r>
            <a:r>
              <a:rPr lang="fr-CA" sz="1900" dirty="0"/>
              <a:t>pas, je peux </a:t>
            </a:r>
            <a:r>
              <a:rPr lang="fr-CA" sz="1900" dirty="0" smtClean="0"/>
              <a:t/>
            </a:r>
            <a:br>
              <a:rPr lang="fr-CA" sz="1900" dirty="0" smtClean="0"/>
            </a:br>
            <a:r>
              <a:rPr lang="fr-CA" sz="1900" dirty="0" smtClean="0"/>
              <a:t>provoquer </a:t>
            </a:r>
            <a:r>
              <a:rPr lang="fr-CA" sz="1900" dirty="0"/>
              <a:t>de lourdes conséquences, </a:t>
            </a:r>
            <a:r>
              <a:rPr lang="fr-CA" sz="1900" dirty="0" smtClean="0"/>
              <a:t/>
            </a:r>
            <a:br>
              <a:rPr lang="fr-CA" sz="1900" dirty="0" smtClean="0"/>
            </a:br>
            <a:r>
              <a:rPr lang="fr-CA" sz="1900" dirty="0" smtClean="0"/>
              <a:t>telles </a:t>
            </a:r>
            <a:r>
              <a:rPr lang="fr-CA" sz="1900" dirty="0"/>
              <a:t>qu’une cirrhose ou un </a:t>
            </a:r>
            <a:r>
              <a:rPr lang="fr-CA" sz="1900" dirty="0" smtClean="0"/>
              <a:t>cancer</a:t>
            </a:r>
            <a:br>
              <a:rPr lang="fr-CA" sz="1900" dirty="0" smtClean="0"/>
            </a:br>
            <a:r>
              <a:rPr lang="fr-CA" sz="1900" dirty="0" smtClean="0"/>
              <a:t>du </a:t>
            </a:r>
            <a:r>
              <a:rPr lang="fr-CA" sz="1900" dirty="0"/>
              <a:t>foie.</a:t>
            </a:r>
          </a:p>
          <a:p>
            <a:pPr marL="0" lvl="0" indent="0">
              <a:spcBef>
                <a:spcPts val="0"/>
              </a:spcBef>
              <a:buNone/>
            </a:pPr>
            <a:r>
              <a:rPr lang="fr-CA" sz="3800" b="1" dirty="0" smtClean="0"/>
              <a:t>Je </a:t>
            </a:r>
            <a:r>
              <a:rPr lang="fr-CA" sz="3800" b="1" dirty="0" smtClean="0"/>
              <a:t>suis…</a:t>
            </a:r>
            <a:endParaRPr lang="fr-CA" sz="3800" b="1" dirty="0"/>
          </a:p>
        </p:txBody>
      </p:sp>
      <p:sp>
        <p:nvSpPr>
          <p:cNvPr id="3" name="TextBox 2"/>
          <p:cNvSpPr txBox="1"/>
          <p:nvPr>
            <p:custDataLst>
              <p:tags r:id="rId3"/>
            </p:custDataLst>
          </p:nvPr>
        </p:nvSpPr>
        <p:spPr>
          <a:xfrm>
            <a:off x="3131840" y="5703887"/>
            <a:ext cx="4752528" cy="584775"/>
          </a:xfrm>
          <a:prstGeom prst="rect">
            <a:avLst/>
          </a:prstGeom>
          <a:noFill/>
        </p:spPr>
        <p:txBody>
          <a:bodyPr wrap="square" rtlCol="0">
            <a:spAutoFit/>
          </a:bodyPr>
          <a:lstStyle/>
          <a:p>
            <a:pPr algn="ctr"/>
            <a:r>
              <a:rPr lang="fr-CA" sz="3200" b="1" dirty="0" smtClean="0"/>
              <a:t>L’hépatite B!</a:t>
            </a:r>
          </a:p>
        </p:txBody>
      </p:sp>
      <p:pic>
        <p:nvPicPr>
          <p:cNvPr id="8194" name="Picture 2" descr="H:\ITSS en dessin\Hepatite-B.pn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444208" y="3861048"/>
            <a:ext cx="2555776" cy="284404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custDataLst>
              <p:tags r:id="rId5"/>
            </p:custDataLst>
          </p:nvPr>
        </p:nvSpPr>
        <p:spPr/>
        <p:txBody>
          <a:bodyPr/>
          <a:lstStyle/>
          <a:p>
            <a:pPr>
              <a:defRPr/>
            </a:pPr>
            <a:r>
              <a:rPr lang="fr-CA" smtClean="0"/>
              <a:t>Octobre 2014 | Les ITSS en éprouvette Présentation PowerPoint créée par le projet É.R.O.S. volet II</a:t>
            </a:r>
            <a:endParaRPr lang="fr-CA"/>
          </a:p>
        </p:txBody>
      </p:sp>
      <p:sp>
        <p:nvSpPr>
          <p:cNvPr id="6" name="Espace réservé du numéro de diapositive 5"/>
          <p:cNvSpPr>
            <a:spLocks noGrp="1"/>
          </p:cNvSpPr>
          <p:nvPr>
            <p:ph type="sldNum" sz="quarter" idx="12"/>
            <p:custDataLst>
              <p:tags r:id="rId6"/>
            </p:custDataLst>
          </p:nvPr>
        </p:nvSpPr>
        <p:spPr/>
        <p:txBody>
          <a:bodyPr/>
          <a:lstStyle/>
          <a:p>
            <a:pPr>
              <a:defRPr/>
            </a:pPr>
            <a:fld id="{5A48F21F-EAE0-44F7-889A-E94D1976847C}" type="slidenum">
              <a:rPr lang="fr-CA" smtClean="0"/>
              <a:pPr>
                <a:defRPr/>
              </a:pPr>
              <a:t>8</a:t>
            </a:fld>
            <a:endParaRPr lang="fr-CA"/>
          </a:p>
        </p:txBody>
      </p:sp>
    </p:spTree>
    <p:extLst>
      <p:ext uri="{BB962C8B-B14F-4D97-AF65-F5344CB8AC3E}">
        <p14:creationId xmlns:p14="http://schemas.microsoft.com/office/powerpoint/2010/main" val="28025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446058" y="764704"/>
            <a:ext cx="861774" cy="5040560"/>
          </a:xfrm>
          <a:prstGeom prst="rect">
            <a:avLst/>
          </a:prstGeom>
          <a:noFill/>
        </p:spPr>
        <p:txBody>
          <a:bodyPr vert="vert270" wrap="square" rtlCol="0" anchor="ctr">
            <a:spAutoFit/>
          </a:bodyPr>
          <a:lstStyle/>
          <a:p>
            <a:pPr algn="ctr"/>
            <a:r>
              <a:rPr lang="fr-CA" sz="4400" dirty="0" smtClean="0">
                <a:solidFill>
                  <a:schemeClr val="bg1"/>
                </a:solidFill>
              </a:rPr>
              <a:t>Qui suis-je?</a:t>
            </a:r>
            <a:endParaRPr lang="fr-CA" sz="4400" dirty="0">
              <a:solidFill>
                <a:schemeClr val="bg1"/>
              </a:solidFill>
            </a:endParaRPr>
          </a:p>
        </p:txBody>
      </p:sp>
      <p:sp>
        <p:nvSpPr>
          <p:cNvPr id="2" name="Content Placeholder 1"/>
          <p:cNvSpPr>
            <a:spLocks noGrp="1"/>
          </p:cNvSpPr>
          <p:nvPr>
            <p:ph idx="1"/>
            <p:custDataLst>
              <p:tags r:id="rId2"/>
            </p:custDataLst>
          </p:nvPr>
        </p:nvSpPr>
        <p:spPr>
          <a:xfrm>
            <a:off x="2483768" y="188640"/>
            <a:ext cx="6624736" cy="5760640"/>
          </a:xfrm>
        </p:spPr>
        <p:txBody>
          <a:bodyPr/>
          <a:lstStyle/>
          <a:p>
            <a:pPr lvl="0"/>
            <a:r>
              <a:rPr lang="fr-FR" sz="2000" dirty="0"/>
              <a:t>Je fais partie de la famille des parasites et j’adore me loger dans les poils de différents endroits du corps. Je ponds mes œufs à la base des poils humains. </a:t>
            </a:r>
            <a:endParaRPr lang="fr-CA" sz="2000" dirty="0"/>
          </a:p>
          <a:p>
            <a:pPr lvl="0"/>
            <a:r>
              <a:rPr lang="fr-FR" sz="2000" dirty="0"/>
              <a:t>Je ne suis pas une infection, mais je me transmets par contacts étroits (donc possible lors de contacts sexuels) ou par le contact avec un objet contaminé (ex : vêtements, </a:t>
            </a:r>
            <a:r>
              <a:rPr lang="fr-FR" sz="2000" dirty="0" smtClean="0"/>
              <a:t>literie) </a:t>
            </a:r>
            <a:r>
              <a:rPr lang="fr-FR" sz="2000" dirty="0"/>
              <a:t>en rampant d’une place à l’autre et en faisant des œufs. Ainsi, on peut </a:t>
            </a:r>
            <a:r>
              <a:rPr lang="fr-FR" sz="2000" dirty="0" smtClean="0"/>
              <a:t>me contracter </a:t>
            </a:r>
            <a:r>
              <a:rPr lang="fr-FR" sz="2000" dirty="0"/>
              <a:t>simplement en dormant dans le lit d’une personne déjà infectée.</a:t>
            </a:r>
            <a:endParaRPr lang="fr-CA" sz="2000" dirty="0"/>
          </a:p>
          <a:p>
            <a:pPr lvl="0"/>
            <a:r>
              <a:rPr lang="fr-FR" sz="2000" dirty="0"/>
              <a:t>Je m’alimente de sang humain et provoque parfois des démangeaisons désagréables. </a:t>
            </a:r>
            <a:endParaRPr lang="fr-CA" sz="2000" dirty="0"/>
          </a:p>
          <a:p>
            <a:pPr lvl="0"/>
            <a:r>
              <a:rPr lang="fr-FR" sz="2000" dirty="0"/>
              <a:t>Je suis si petit qu’il est difficile de me remarquer. </a:t>
            </a:r>
            <a:endParaRPr lang="fr-CA" sz="2000" dirty="0"/>
          </a:p>
          <a:p>
            <a:pPr lvl="0"/>
            <a:r>
              <a:rPr lang="fr-FR" sz="2000" dirty="0"/>
              <a:t>Il existe des shampoings ou crèmes pour m’éliminer. Il est également </a:t>
            </a:r>
            <a:r>
              <a:rPr lang="fr-FR" sz="2000" dirty="0" smtClean="0"/>
              <a:t>important </a:t>
            </a:r>
            <a:r>
              <a:rPr lang="fr-FR" sz="2000" dirty="0"/>
              <a:t>de nettoyer à l’eau chaude les vêtements, serviettes et </a:t>
            </a:r>
            <a:r>
              <a:rPr lang="fr-FR" sz="2000" dirty="0" smtClean="0"/>
              <a:t>literie </a:t>
            </a:r>
            <a:r>
              <a:rPr lang="fr-FR" sz="2000" dirty="0"/>
              <a:t>pour se débarrasser de moi.</a:t>
            </a:r>
            <a:endParaRPr lang="fr-CA" sz="2000" dirty="0"/>
          </a:p>
          <a:p>
            <a:pPr marL="0" lvl="0" indent="0">
              <a:spcBef>
                <a:spcPts val="0"/>
              </a:spcBef>
              <a:buNone/>
            </a:pPr>
            <a:r>
              <a:rPr lang="fr-CA" sz="3800" b="1" dirty="0" smtClean="0"/>
              <a:t>Je suis…</a:t>
            </a:r>
            <a:endParaRPr lang="fr-CA" sz="3800" b="1" dirty="0"/>
          </a:p>
        </p:txBody>
      </p:sp>
      <p:sp>
        <p:nvSpPr>
          <p:cNvPr id="3" name="TextBox 2"/>
          <p:cNvSpPr txBox="1"/>
          <p:nvPr>
            <p:custDataLst>
              <p:tags r:id="rId3"/>
            </p:custDataLst>
          </p:nvPr>
        </p:nvSpPr>
        <p:spPr>
          <a:xfrm>
            <a:off x="2483768" y="5418951"/>
            <a:ext cx="6264696" cy="584775"/>
          </a:xfrm>
          <a:prstGeom prst="rect">
            <a:avLst/>
          </a:prstGeom>
          <a:noFill/>
        </p:spPr>
        <p:txBody>
          <a:bodyPr wrap="square" rtlCol="0">
            <a:spAutoFit/>
          </a:bodyPr>
          <a:lstStyle/>
          <a:p>
            <a:pPr algn="ctr"/>
            <a:r>
              <a:rPr lang="fr-CA" sz="3200" b="1" dirty="0"/>
              <a:t>Les morpions!</a:t>
            </a:r>
          </a:p>
        </p:txBody>
      </p:sp>
      <p:pic>
        <p:nvPicPr>
          <p:cNvPr id="6" name="Image 5" descr="Z:\Volet santé sexuelle\Images santé sexuelle à utiliser\ITSS en dessin\Morpions.png"/>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164288" y="5043264"/>
            <a:ext cx="1440160" cy="1844824"/>
          </a:xfrm>
          <a:prstGeom prst="rect">
            <a:avLst/>
          </a:prstGeom>
          <a:noFill/>
          <a:ln>
            <a:noFill/>
          </a:ln>
        </p:spPr>
      </p:pic>
      <p:sp>
        <p:nvSpPr>
          <p:cNvPr id="5" name="Espace réservé du pied de page 4"/>
          <p:cNvSpPr>
            <a:spLocks noGrp="1"/>
          </p:cNvSpPr>
          <p:nvPr>
            <p:ph type="ftr" sz="quarter" idx="11"/>
            <p:custDataLst>
              <p:tags r:id="rId5"/>
            </p:custDataLst>
          </p:nvPr>
        </p:nvSpPr>
        <p:spPr/>
        <p:txBody>
          <a:bodyPr/>
          <a:lstStyle/>
          <a:p>
            <a:pPr>
              <a:defRPr/>
            </a:pPr>
            <a:r>
              <a:rPr lang="fr-CA" dirty="0" smtClean="0"/>
              <a:t>Octobre 2014 | Les ITSS en éprouvette Présentation PowerPoint créée par le projet É.R.O.S. volet II</a:t>
            </a:r>
            <a:endParaRPr lang="fr-CA" dirty="0"/>
          </a:p>
        </p:txBody>
      </p:sp>
      <p:sp>
        <p:nvSpPr>
          <p:cNvPr id="7" name="Espace réservé du numéro de diapositive 6"/>
          <p:cNvSpPr>
            <a:spLocks noGrp="1"/>
          </p:cNvSpPr>
          <p:nvPr>
            <p:ph type="sldNum" sz="quarter" idx="12"/>
            <p:custDataLst>
              <p:tags r:id="rId6"/>
            </p:custDataLst>
          </p:nvPr>
        </p:nvSpPr>
        <p:spPr/>
        <p:txBody>
          <a:bodyPr/>
          <a:lstStyle/>
          <a:p>
            <a:pPr>
              <a:defRPr/>
            </a:pPr>
            <a:fld id="{5A48F21F-EAE0-44F7-889A-E94D1976847C}" type="slidenum">
              <a:rPr lang="fr-CA" smtClean="0"/>
              <a:pPr>
                <a:defRPr/>
              </a:pPr>
              <a:t>9</a:t>
            </a:fld>
            <a:endParaRPr lang="fr-CA"/>
          </a:p>
        </p:txBody>
      </p:sp>
    </p:spTree>
    <p:extLst>
      <p:ext uri="{BB962C8B-B14F-4D97-AF65-F5344CB8AC3E}">
        <p14:creationId xmlns:p14="http://schemas.microsoft.com/office/powerpoint/2010/main" val="8229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circle(in)">
                                      <p:cBhvr>
                                        <p:cTn id="3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1780</TotalTime>
  <Words>1325</Words>
  <Application>Microsoft Office PowerPoint</Application>
  <PresentationFormat>Affichage à l'écran (4:3)</PresentationFormat>
  <Paragraphs>135</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150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 Néo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Marie1</dc:creator>
  <cp:lastModifiedBy>Marie1</cp:lastModifiedBy>
  <cp:revision>57</cp:revision>
  <dcterms:created xsi:type="dcterms:W3CDTF">2012-08-06T18:57:49Z</dcterms:created>
  <dcterms:modified xsi:type="dcterms:W3CDTF">2014-10-16T19:48:24Z</dcterms:modified>
</cp:coreProperties>
</file>