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5.xml" ContentType="application/vnd.openxmlformats-officedocument.presentationml.notesSlide+xml"/>
  <Override PartName="/ppt/tags/tag40.xml" ContentType="application/vnd.openxmlformats-officedocument.presentationml.tags+xml"/>
  <Override PartName="/ppt/notesSlides/notesSlide16.xml" ContentType="application/vnd.openxmlformats-officedocument.presentationml.notesSlide+xml"/>
  <Override PartName="/ppt/tags/tag41.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8" r:id="rId2"/>
    <p:sldId id="288" r:id="rId3"/>
    <p:sldId id="263" r:id="rId4"/>
    <p:sldId id="279" r:id="rId5"/>
    <p:sldId id="272" r:id="rId6"/>
    <p:sldId id="280" r:id="rId7"/>
    <p:sldId id="273" r:id="rId8"/>
    <p:sldId id="281" r:id="rId9"/>
    <p:sldId id="274" r:id="rId10"/>
    <p:sldId id="282" r:id="rId11"/>
    <p:sldId id="275" r:id="rId12"/>
    <p:sldId id="283" r:id="rId13"/>
    <p:sldId id="276" r:id="rId14"/>
    <p:sldId id="284" r:id="rId15"/>
    <p:sldId id="277" r:id="rId16"/>
    <p:sldId id="289" r:id="rId17"/>
    <p:sldId id="290" r:id="rId18"/>
  </p:sldIdLst>
  <p:sldSz cx="9144000" cy="6858000" type="screen4x3"/>
  <p:notesSz cx="7023100" cy="93091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EDED79"/>
    <a:srgbClr val="FFFF66"/>
    <a:srgbClr val="5484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97" autoAdjust="0"/>
    <p:restoredTop sz="94434" autoAdjust="0"/>
  </p:normalViewPr>
  <p:slideViewPr>
    <p:cSldViewPr>
      <p:cViewPr>
        <p:scale>
          <a:sx n="100" d="100"/>
          <a:sy n="100" d="100"/>
        </p:scale>
        <p:origin x="-1944" y="-4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fr-CA"/>
          </a:p>
        </p:txBody>
      </p:sp>
      <p:sp>
        <p:nvSpPr>
          <p:cNvPr id="3" name="Espace réservé de la date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A1AFD851-0831-4846-A489-FFEA70C7F769}" type="datetimeFigureOut">
              <a:rPr lang="fr-CA" smtClean="0"/>
              <a:t>2014-10-16</a:t>
            </a:fld>
            <a:endParaRPr lang="fr-CA"/>
          </a:p>
        </p:txBody>
      </p:sp>
      <p:sp>
        <p:nvSpPr>
          <p:cNvPr id="4" name="Espace réservé de l'image des diapositives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fr-CA"/>
          </a:p>
        </p:txBody>
      </p:sp>
      <p:sp>
        <p:nvSpPr>
          <p:cNvPr id="5" name="Espace réservé des commentaires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19BF2A24-9A80-4E7E-95C1-D5567894F851}" type="slidenum">
              <a:rPr lang="fr-CA" smtClean="0"/>
              <a:t>‹N°›</a:t>
            </a:fld>
            <a:endParaRPr lang="fr-CA"/>
          </a:p>
        </p:txBody>
      </p:sp>
    </p:spTree>
    <p:extLst>
      <p:ext uri="{BB962C8B-B14F-4D97-AF65-F5344CB8AC3E}">
        <p14:creationId xmlns:p14="http://schemas.microsoft.com/office/powerpoint/2010/main" val="2922422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9BF2A24-9A80-4E7E-95C1-D5567894F851}" type="slidenum">
              <a:rPr lang="fr-CA" smtClean="0"/>
              <a:t>1</a:t>
            </a:fld>
            <a:endParaRPr lang="fr-CA"/>
          </a:p>
        </p:txBody>
      </p:sp>
    </p:spTree>
    <p:extLst>
      <p:ext uri="{BB962C8B-B14F-4D97-AF65-F5344CB8AC3E}">
        <p14:creationId xmlns:p14="http://schemas.microsoft.com/office/powerpoint/2010/main" val="3934671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9BF2A24-9A80-4E7E-95C1-D5567894F851}" type="slidenum">
              <a:rPr lang="fr-CA" smtClean="0"/>
              <a:t>10</a:t>
            </a:fld>
            <a:endParaRPr lang="fr-CA"/>
          </a:p>
        </p:txBody>
      </p:sp>
    </p:spTree>
    <p:extLst>
      <p:ext uri="{BB962C8B-B14F-4D97-AF65-F5344CB8AC3E}">
        <p14:creationId xmlns:p14="http://schemas.microsoft.com/office/powerpoint/2010/main" val="3934671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9BF2A24-9A80-4E7E-95C1-D5567894F851}" type="slidenum">
              <a:rPr lang="fr-CA" smtClean="0"/>
              <a:t>11</a:t>
            </a:fld>
            <a:endParaRPr lang="fr-CA"/>
          </a:p>
        </p:txBody>
      </p:sp>
    </p:spTree>
    <p:extLst>
      <p:ext uri="{BB962C8B-B14F-4D97-AF65-F5344CB8AC3E}">
        <p14:creationId xmlns:p14="http://schemas.microsoft.com/office/powerpoint/2010/main" val="3934671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9BF2A24-9A80-4E7E-95C1-D5567894F851}" type="slidenum">
              <a:rPr lang="fr-CA" smtClean="0"/>
              <a:t>12</a:t>
            </a:fld>
            <a:endParaRPr lang="fr-CA"/>
          </a:p>
        </p:txBody>
      </p:sp>
    </p:spTree>
    <p:extLst>
      <p:ext uri="{BB962C8B-B14F-4D97-AF65-F5344CB8AC3E}">
        <p14:creationId xmlns:p14="http://schemas.microsoft.com/office/powerpoint/2010/main" val="3934671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9BF2A24-9A80-4E7E-95C1-D5567894F851}" type="slidenum">
              <a:rPr lang="fr-CA" smtClean="0"/>
              <a:t>13</a:t>
            </a:fld>
            <a:endParaRPr lang="fr-CA"/>
          </a:p>
        </p:txBody>
      </p:sp>
    </p:spTree>
    <p:extLst>
      <p:ext uri="{BB962C8B-B14F-4D97-AF65-F5344CB8AC3E}">
        <p14:creationId xmlns:p14="http://schemas.microsoft.com/office/powerpoint/2010/main" val="3934671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9BF2A24-9A80-4E7E-95C1-D5567894F851}" type="slidenum">
              <a:rPr lang="fr-CA" smtClean="0"/>
              <a:t>14</a:t>
            </a:fld>
            <a:endParaRPr lang="fr-CA"/>
          </a:p>
        </p:txBody>
      </p:sp>
    </p:spTree>
    <p:extLst>
      <p:ext uri="{BB962C8B-B14F-4D97-AF65-F5344CB8AC3E}">
        <p14:creationId xmlns:p14="http://schemas.microsoft.com/office/powerpoint/2010/main" val="3934671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9BF2A24-9A80-4E7E-95C1-D5567894F851}" type="slidenum">
              <a:rPr lang="fr-CA" smtClean="0"/>
              <a:t>15</a:t>
            </a:fld>
            <a:endParaRPr lang="fr-CA"/>
          </a:p>
        </p:txBody>
      </p:sp>
    </p:spTree>
    <p:extLst>
      <p:ext uri="{BB962C8B-B14F-4D97-AF65-F5344CB8AC3E}">
        <p14:creationId xmlns:p14="http://schemas.microsoft.com/office/powerpoint/2010/main" val="3934671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9BF2A24-9A80-4E7E-95C1-D5567894F851}" type="slidenum">
              <a:rPr lang="fr-CA" smtClean="0"/>
              <a:t>16</a:t>
            </a:fld>
            <a:endParaRPr lang="fr-CA"/>
          </a:p>
        </p:txBody>
      </p:sp>
    </p:spTree>
    <p:extLst>
      <p:ext uri="{BB962C8B-B14F-4D97-AF65-F5344CB8AC3E}">
        <p14:creationId xmlns:p14="http://schemas.microsoft.com/office/powerpoint/2010/main" val="3934671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9BF2A24-9A80-4E7E-95C1-D5567894F851}" type="slidenum">
              <a:rPr lang="fr-CA" smtClean="0"/>
              <a:t>17</a:t>
            </a:fld>
            <a:endParaRPr lang="fr-CA"/>
          </a:p>
        </p:txBody>
      </p:sp>
    </p:spTree>
    <p:extLst>
      <p:ext uri="{BB962C8B-B14F-4D97-AF65-F5344CB8AC3E}">
        <p14:creationId xmlns:p14="http://schemas.microsoft.com/office/powerpoint/2010/main" val="3934671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9BF2A24-9A80-4E7E-95C1-D5567894F851}" type="slidenum">
              <a:rPr lang="fr-CA" smtClean="0"/>
              <a:t>2</a:t>
            </a:fld>
            <a:endParaRPr lang="fr-CA"/>
          </a:p>
        </p:txBody>
      </p:sp>
    </p:spTree>
    <p:extLst>
      <p:ext uri="{BB962C8B-B14F-4D97-AF65-F5344CB8AC3E}">
        <p14:creationId xmlns:p14="http://schemas.microsoft.com/office/powerpoint/2010/main" val="3934671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9BF2A24-9A80-4E7E-95C1-D5567894F851}" type="slidenum">
              <a:rPr lang="fr-CA" smtClean="0"/>
              <a:t>3</a:t>
            </a:fld>
            <a:endParaRPr lang="fr-CA"/>
          </a:p>
        </p:txBody>
      </p:sp>
    </p:spTree>
    <p:extLst>
      <p:ext uri="{BB962C8B-B14F-4D97-AF65-F5344CB8AC3E}">
        <p14:creationId xmlns:p14="http://schemas.microsoft.com/office/powerpoint/2010/main" val="3934671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9BF2A24-9A80-4E7E-95C1-D5567894F851}" type="slidenum">
              <a:rPr lang="fr-CA" smtClean="0"/>
              <a:t>4</a:t>
            </a:fld>
            <a:endParaRPr lang="fr-CA"/>
          </a:p>
        </p:txBody>
      </p:sp>
    </p:spTree>
    <p:extLst>
      <p:ext uri="{BB962C8B-B14F-4D97-AF65-F5344CB8AC3E}">
        <p14:creationId xmlns:p14="http://schemas.microsoft.com/office/powerpoint/2010/main" val="3934671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9BF2A24-9A80-4E7E-95C1-D5567894F851}" type="slidenum">
              <a:rPr lang="fr-CA" smtClean="0"/>
              <a:t>5</a:t>
            </a:fld>
            <a:endParaRPr lang="fr-CA"/>
          </a:p>
        </p:txBody>
      </p:sp>
    </p:spTree>
    <p:extLst>
      <p:ext uri="{BB962C8B-B14F-4D97-AF65-F5344CB8AC3E}">
        <p14:creationId xmlns:p14="http://schemas.microsoft.com/office/powerpoint/2010/main" val="3934671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9BF2A24-9A80-4E7E-95C1-D5567894F851}" type="slidenum">
              <a:rPr lang="fr-CA" smtClean="0"/>
              <a:t>6</a:t>
            </a:fld>
            <a:endParaRPr lang="fr-CA"/>
          </a:p>
        </p:txBody>
      </p:sp>
    </p:spTree>
    <p:extLst>
      <p:ext uri="{BB962C8B-B14F-4D97-AF65-F5344CB8AC3E}">
        <p14:creationId xmlns:p14="http://schemas.microsoft.com/office/powerpoint/2010/main" val="3934671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9BF2A24-9A80-4E7E-95C1-D5567894F851}" type="slidenum">
              <a:rPr lang="fr-CA" smtClean="0"/>
              <a:t>7</a:t>
            </a:fld>
            <a:endParaRPr lang="fr-CA"/>
          </a:p>
        </p:txBody>
      </p:sp>
    </p:spTree>
    <p:extLst>
      <p:ext uri="{BB962C8B-B14F-4D97-AF65-F5344CB8AC3E}">
        <p14:creationId xmlns:p14="http://schemas.microsoft.com/office/powerpoint/2010/main" val="3934671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9BF2A24-9A80-4E7E-95C1-D5567894F851}" type="slidenum">
              <a:rPr lang="fr-CA" smtClean="0"/>
              <a:t>8</a:t>
            </a:fld>
            <a:endParaRPr lang="fr-CA"/>
          </a:p>
        </p:txBody>
      </p:sp>
    </p:spTree>
    <p:extLst>
      <p:ext uri="{BB962C8B-B14F-4D97-AF65-F5344CB8AC3E}">
        <p14:creationId xmlns:p14="http://schemas.microsoft.com/office/powerpoint/2010/main" val="3934671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9BF2A24-9A80-4E7E-95C1-D5567894F851}" type="slidenum">
              <a:rPr lang="fr-CA" smtClean="0"/>
              <a:t>9</a:t>
            </a:fld>
            <a:endParaRPr lang="fr-CA"/>
          </a:p>
        </p:txBody>
      </p:sp>
    </p:spTree>
    <p:extLst>
      <p:ext uri="{BB962C8B-B14F-4D97-AF65-F5344CB8AC3E}">
        <p14:creationId xmlns:p14="http://schemas.microsoft.com/office/powerpoint/2010/main" val="3934671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BBD0C491-3361-4360-9AE6-2E5D1914C666}" type="datetime1">
              <a:rPr lang="fr-FR" smtClean="0"/>
              <a:t>16/10/2014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fr-CA" smtClean="0"/>
              <a:t>Octobre 2014 | La contraception : Présentation PowerPoint créée par le projet É.R.O.S. volet II</a:t>
            </a: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09BBDB4-0986-43C8-971F-0825042625C0}" type="slidenum">
              <a:rPr lang="fr-CA"/>
              <a:pPr>
                <a:defRPr/>
              </a:pPr>
              <a:t>‹N°›</a:t>
            </a:fld>
            <a:endParaRPr lang="fr-CA"/>
          </a:p>
        </p:txBody>
      </p:sp>
    </p:spTree>
    <p:extLst>
      <p:ext uri="{BB962C8B-B14F-4D97-AF65-F5344CB8AC3E}">
        <p14:creationId xmlns:p14="http://schemas.microsoft.com/office/powerpoint/2010/main" val="1994098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BD2FCCFB-0479-4A13-85A8-E2D564169D3F}" type="datetime1">
              <a:rPr lang="fr-FR" smtClean="0"/>
              <a:t>16/10/2014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fr-CA" smtClean="0"/>
              <a:t>Octobre 2014 | La contraception : Présentation PowerPoint créée par le projet É.R.O.S. volet II</a:t>
            </a: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DB515208-DA6B-4626-86A1-F540AC541D9B}" type="slidenum">
              <a:rPr lang="fr-CA"/>
              <a:pPr>
                <a:defRPr/>
              </a:pPr>
              <a:t>‹N°›</a:t>
            </a:fld>
            <a:endParaRPr lang="fr-CA"/>
          </a:p>
        </p:txBody>
      </p:sp>
    </p:spTree>
    <p:extLst>
      <p:ext uri="{BB962C8B-B14F-4D97-AF65-F5344CB8AC3E}">
        <p14:creationId xmlns:p14="http://schemas.microsoft.com/office/powerpoint/2010/main" val="1340327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785F38B9-5FA5-4BB9-861B-0D039143ED59}" type="datetime1">
              <a:rPr lang="fr-FR" smtClean="0"/>
              <a:t>16/10/2014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fr-CA" smtClean="0"/>
              <a:t>Octobre 2014 | La contraception : Présentation PowerPoint créée par le projet É.R.O.S. volet II</a:t>
            </a: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F3CB2F4-516E-4B3C-9887-2C630001707E}" type="slidenum">
              <a:rPr lang="fr-CA"/>
              <a:pPr>
                <a:defRPr/>
              </a:pPr>
              <a:t>‹N°›</a:t>
            </a:fld>
            <a:endParaRPr lang="fr-CA"/>
          </a:p>
        </p:txBody>
      </p:sp>
    </p:spTree>
    <p:extLst>
      <p:ext uri="{BB962C8B-B14F-4D97-AF65-F5344CB8AC3E}">
        <p14:creationId xmlns:p14="http://schemas.microsoft.com/office/powerpoint/2010/main" val="116595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587BE0C2-1483-48D0-B3E5-990D9CAD45DB}" type="datetime1">
              <a:rPr lang="fr-FR" smtClean="0"/>
              <a:t>16/10/2014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fr-CA" smtClean="0"/>
              <a:t>Octobre 2014 | La contraception : Présentation PowerPoint créée par le projet É.R.O.S. volet II</a:t>
            </a: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5A48F21F-EAE0-44F7-889A-E94D1976847C}" type="slidenum">
              <a:rPr lang="fr-CA"/>
              <a:pPr>
                <a:defRPr/>
              </a:pPr>
              <a:t>‹N°›</a:t>
            </a:fld>
            <a:endParaRPr lang="fr-CA"/>
          </a:p>
        </p:txBody>
      </p:sp>
    </p:spTree>
    <p:extLst>
      <p:ext uri="{BB962C8B-B14F-4D97-AF65-F5344CB8AC3E}">
        <p14:creationId xmlns:p14="http://schemas.microsoft.com/office/powerpoint/2010/main" val="3079935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45C729E5-2C22-41CD-A972-4BF91CDA86BA}" type="datetime1">
              <a:rPr lang="fr-FR" smtClean="0"/>
              <a:t>16/10/2014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fr-CA" smtClean="0"/>
              <a:t>Octobre 2014 | La contraception : Présentation PowerPoint créée par le projet É.R.O.S. volet II</a:t>
            </a: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B757AE3-A2A2-4A22-8D64-0B5267C95DAC}" type="slidenum">
              <a:rPr lang="fr-CA"/>
              <a:pPr>
                <a:defRPr/>
              </a:pPr>
              <a:t>‹N°›</a:t>
            </a:fld>
            <a:endParaRPr lang="fr-CA"/>
          </a:p>
        </p:txBody>
      </p:sp>
    </p:spTree>
    <p:extLst>
      <p:ext uri="{BB962C8B-B14F-4D97-AF65-F5344CB8AC3E}">
        <p14:creationId xmlns:p14="http://schemas.microsoft.com/office/powerpoint/2010/main" val="3008883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F172C4A4-0528-4E93-A8F9-DFB25D8D1437}" type="datetime1">
              <a:rPr lang="fr-FR" smtClean="0"/>
              <a:t>16/10/2014</a:t>
            </a:fld>
            <a:endParaRPr lang="fr-CA"/>
          </a:p>
        </p:txBody>
      </p:sp>
      <p:sp>
        <p:nvSpPr>
          <p:cNvPr id="6" name="Espace réservé du pied de page 4"/>
          <p:cNvSpPr>
            <a:spLocks noGrp="1"/>
          </p:cNvSpPr>
          <p:nvPr>
            <p:ph type="ftr" sz="quarter" idx="11"/>
          </p:nvPr>
        </p:nvSpPr>
        <p:spPr/>
        <p:txBody>
          <a:bodyPr/>
          <a:lstStyle>
            <a:lvl1pPr>
              <a:defRPr/>
            </a:lvl1pPr>
          </a:lstStyle>
          <a:p>
            <a:pPr>
              <a:defRPr/>
            </a:pPr>
            <a:r>
              <a:rPr lang="fr-CA" smtClean="0"/>
              <a:t>Octobre 2014 | La contraception : Présentation PowerPoint créée par le projet É.R.O.S. volet II</a:t>
            </a: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F3FD0D4C-4CF5-4DCC-B15F-B218085604B2}" type="slidenum">
              <a:rPr lang="fr-CA"/>
              <a:pPr>
                <a:defRPr/>
              </a:pPr>
              <a:t>‹N°›</a:t>
            </a:fld>
            <a:endParaRPr lang="fr-CA"/>
          </a:p>
        </p:txBody>
      </p:sp>
    </p:spTree>
    <p:extLst>
      <p:ext uri="{BB962C8B-B14F-4D97-AF65-F5344CB8AC3E}">
        <p14:creationId xmlns:p14="http://schemas.microsoft.com/office/powerpoint/2010/main" val="3002002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29749CFD-2032-4034-A9FA-F941F98A1DB3}" type="datetime1">
              <a:rPr lang="fr-FR" smtClean="0"/>
              <a:t>16/10/2014</a:t>
            </a:fld>
            <a:endParaRPr lang="fr-CA"/>
          </a:p>
        </p:txBody>
      </p:sp>
      <p:sp>
        <p:nvSpPr>
          <p:cNvPr id="8" name="Espace réservé du pied de page 4"/>
          <p:cNvSpPr>
            <a:spLocks noGrp="1"/>
          </p:cNvSpPr>
          <p:nvPr>
            <p:ph type="ftr" sz="quarter" idx="11"/>
          </p:nvPr>
        </p:nvSpPr>
        <p:spPr/>
        <p:txBody>
          <a:bodyPr/>
          <a:lstStyle>
            <a:lvl1pPr>
              <a:defRPr/>
            </a:lvl1pPr>
          </a:lstStyle>
          <a:p>
            <a:pPr>
              <a:defRPr/>
            </a:pPr>
            <a:r>
              <a:rPr lang="fr-CA" smtClean="0"/>
              <a:t>Octobre 2014 | La contraception : Présentation PowerPoint créée par le projet É.R.O.S. volet II</a:t>
            </a: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7D925709-A4CA-49C4-BD5F-B8C402D6A79D}" type="slidenum">
              <a:rPr lang="fr-CA"/>
              <a:pPr>
                <a:defRPr/>
              </a:pPr>
              <a:t>‹N°›</a:t>
            </a:fld>
            <a:endParaRPr lang="fr-CA"/>
          </a:p>
        </p:txBody>
      </p:sp>
    </p:spTree>
    <p:extLst>
      <p:ext uri="{BB962C8B-B14F-4D97-AF65-F5344CB8AC3E}">
        <p14:creationId xmlns:p14="http://schemas.microsoft.com/office/powerpoint/2010/main" val="333719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F117A24F-811A-488C-A0B9-B5E0E19C7424}" type="datetime1">
              <a:rPr lang="fr-FR" smtClean="0"/>
              <a:t>16/10/2014</a:t>
            </a:fld>
            <a:endParaRPr lang="fr-CA"/>
          </a:p>
        </p:txBody>
      </p:sp>
      <p:sp>
        <p:nvSpPr>
          <p:cNvPr id="4" name="Espace réservé du pied de page 4"/>
          <p:cNvSpPr>
            <a:spLocks noGrp="1"/>
          </p:cNvSpPr>
          <p:nvPr>
            <p:ph type="ftr" sz="quarter" idx="11"/>
          </p:nvPr>
        </p:nvSpPr>
        <p:spPr/>
        <p:txBody>
          <a:bodyPr/>
          <a:lstStyle>
            <a:lvl1pPr>
              <a:defRPr/>
            </a:lvl1pPr>
          </a:lstStyle>
          <a:p>
            <a:pPr>
              <a:defRPr/>
            </a:pPr>
            <a:r>
              <a:rPr lang="fr-CA" smtClean="0"/>
              <a:t>Octobre 2014 | La contraception : Présentation PowerPoint créée par le projet É.R.O.S. volet II</a:t>
            </a: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4C880AEE-BD49-4879-8BC4-305C2E31653E}" type="slidenum">
              <a:rPr lang="fr-CA"/>
              <a:pPr>
                <a:defRPr/>
              </a:pPr>
              <a:t>‹N°›</a:t>
            </a:fld>
            <a:endParaRPr lang="fr-CA"/>
          </a:p>
        </p:txBody>
      </p:sp>
    </p:spTree>
    <p:extLst>
      <p:ext uri="{BB962C8B-B14F-4D97-AF65-F5344CB8AC3E}">
        <p14:creationId xmlns:p14="http://schemas.microsoft.com/office/powerpoint/2010/main" val="2165823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19165941-060A-41B3-AC8F-A47B3AD5BA6B}" type="datetime1">
              <a:rPr lang="fr-FR" smtClean="0"/>
              <a:t>16/10/2014</a:t>
            </a:fld>
            <a:endParaRPr lang="fr-CA"/>
          </a:p>
        </p:txBody>
      </p:sp>
      <p:sp>
        <p:nvSpPr>
          <p:cNvPr id="3" name="Espace réservé du pied de page 4"/>
          <p:cNvSpPr>
            <a:spLocks noGrp="1"/>
          </p:cNvSpPr>
          <p:nvPr>
            <p:ph type="ftr" sz="quarter" idx="11"/>
          </p:nvPr>
        </p:nvSpPr>
        <p:spPr/>
        <p:txBody>
          <a:bodyPr/>
          <a:lstStyle>
            <a:lvl1pPr>
              <a:defRPr/>
            </a:lvl1pPr>
          </a:lstStyle>
          <a:p>
            <a:pPr>
              <a:defRPr/>
            </a:pPr>
            <a:r>
              <a:rPr lang="fr-CA" smtClean="0"/>
              <a:t>Octobre 2014 | La contraception : Présentation PowerPoint créée par le projet É.R.O.S. volet II</a:t>
            </a: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A58D20BE-D209-446C-B8FC-73F275B38C12}" type="slidenum">
              <a:rPr lang="fr-CA"/>
              <a:pPr>
                <a:defRPr/>
              </a:pPr>
              <a:t>‹N°›</a:t>
            </a:fld>
            <a:endParaRPr lang="fr-CA"/>
          </a:p>
        </p:txBody>
      </p:sp>
    </p:spTree>
    <p:extLst>
      <p:ext uri="{BB962C8B-B14F-4D97-AF65-F5344CB8AC3E}">
        <p14:creationId xmlns:p14="http://schemas.microsoft.com/office/powerpoint/2010/main" val="3927498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BD97116-4C4B-4D22-9FDD-8C2C1E7CCF2A}" type="datetime1">
              <a:rPr lang="fr-FR" smtClean="0"/>
              <a:t>16/10/2014</a:t>
            </a:fld>
            <a:endParaRPr lang="fr-CA"/>
          </a:p>
        </p:txBody>
      </p:sp>
      <p:sp>
        <p:nvSpPr>
          <p:cNvPr id="6" name="Espace réservé du pied de page 4"/>
          <p:cNvSpPr>
            <a:spLocks noGrp="1"/>
          </p:cNvSpPr>
          <p:nvPr>
            <p:ph type="ftr" sz="quarter" idx="11"/>
          </p:nvPr>
        </p:nvSpPr>
        <p:spPr/>
        <p:txBody>
          <a:bodyPr/>
          <a:lstStyle>
            <a:lvl1pPr>
              <a:defRPr/>
            </a:lvl1pPr>
          </a:lstStyle>
          <a:p>
            <a:pPr>
              <a:defRPr/>
            </a:pPr>
            <a:r>
              <a:rPr lang="fr-CA" smtClean="0"/>
              <a:t>Octobre 2014 | La contraception : Présentation PowerPoint créée par le projet É.R.O.S. volet II</a:t>
            </a: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C76F51A2-59FB-481D-9276-7999D98F01B5}" type="slidenum">
              <a:rPr lang="fr-CA"/>
              <a:pPr>
                <a:defRPr/>
              </a:pPr>
              <a:t>‹N°›</a:t>
            </a:fld>
            <a:endParaRPr lang="fr-CA"/>
          </a:p>
        </p:txBody>
      </p:sp>
    </p:spTree>
    <p:extLst>
      <p:ext uri="{BB962C8B-B14F-4D97-AF65-F5344CB8AC3E}">
        <p14:creationId xmlns:p14="http://schemas.microsoft.com/office/powerpoint/2010/main" val="2189921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5A8E1BA-B59E-47C1-BFAD-D58C6889BE0B}" type="datetime1">
              <a:rPr lang="fr-FR" smtClean="0"/>
              <a:t>16/10/2014</a:t>
            </a:fld>
            <a:endParaRPr lang="fr-CA"/>
          </a:p>
        </p:txBody>
      </p:sp>
      <p:sp>
        <p:nvSpPr>
          <p:cNvPr id="6" name="Espace réservé du pied de page 4"/>
          <p:cNvSpPr>
            <a:spLocks noGrp="1"/>
          </p:cNvSpPr>
          <p:nvPr>
            <p:ph type="ftr" sz="quarter" idx="11"/>
          </p:nvPr>
        </p:nvSpPr>
        <p:spPr/>
        <p:txBody>
          <a:bodyPr/>
          <a:lstStyle>
            <a:lvl1pPr>
              <a:defRPr/>
            </a:lvl1pPr>
          </a:lstStyle>
          <a:p>
            <a:pPr>
              <a:defRPr/>
            </a:pPr>
            <a:r>
              <a:rPr lang="fr-CA" smtClean="0"/>
              <a:t>Octobre 2014 | La contraception : Présentation PowerPoint créée par le projet É.R.O.S. volet II</a:t>
            </a: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ED8831A6-2D47-49BC-A68E-8DBF4FE54F52}" type="slidenum">
              <a:rPr lang="fr-CA"/>
              <a:pPr>
                <a:defRPr/>
              </a:pPr>
              <a:t>‹N°›</a:t>
            </a:fld>
            <a:endParaRPr lang="fr-CA"/>
          </a:p>
        </p:txBody>
      </p:sp>
    </p:spTree>
    <p:extLst>
      <p:ext uri="{BB962C8B-B14F-4D97-AF65-F5344CB8AC3E}">
        <p14:creationId xmlns:p14="http://schemas.microsoft.com/office/powerpoint/2010/main" val="1209164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F89CAA1-F1F8-434B-9F6E-660CAE38FC21}" type="datetime1">
              <a:rPr lang="fr-FR" smtClean="0"/>
              <a:t>16/10/2014</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fr-CA" smtClean="0"/>
              <a:t>Octobre 2014 | La contraception : Présentation PowerPoint créée par le projet É.R.O.S. volet II</a:t>
            </a: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641DB9C-B06D-4E9E-91C6-1D8719C9A51F}" type="slidenum">
              <a:rPr lang="fr-CA"/>
              <a:pPr>
                <a:defRPr/>
              </a:pPr>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9.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jpe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2.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0.jpe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2.jpe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2.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11.jpe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2.jpe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2.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image" Target="../media/image12.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7.xml"/><Relationship Id="rId7" Type="http://schemas.openxmlformats.org/officeDocument/2006/relationships/notesSlide" Target="../notesSlides/notesSlide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2.xml"/><Relationship Id="rId5" Type="http://schemas.openxmlformats.org/officeDocument/2006/relationships/tags" Target="../tags/tag9.xml"/><Relationship Id="rId4" Type="http://schemas.openxmlformats.org/officeDocument/2006/relationships/tags" Target="../tags/tag8.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6.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jpe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2.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7.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2.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8.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jpe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2.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107504" y="764704"/>
            <a:ext cx="1538883" cy="5040560"/>
          </a:xfrm>
          <a:prstGeom prst="rect">
            <a:avLst/>
          </a:prstGeom>
          <a:noFill/>
        </p:spPr>
        <p:txBody>
          <a:bodyPr vert="vert270" wrap="square" rtlCol="0" anchor="ctr">
            <a:spAutoFit/>
          </a:bodyPr>
          <a:lstStyle/>
          <a:p>
            <a:pPr algn="ctr"/>
            <a:r>
              <a:rPr lang="fr-CA" sz="4400" dirty="0">
                <a:solidFill>
                  <a:schemeClr val="bg1"/>
                </a:solidFill>
              </a:rPr>
              <a:t>Moyen de </a:t>
            </a:r>
            <a:r>
              <a:rPr lang="fr-CA" sz="4400" dirty="0" smtClean="0">
                <a:solidFill>
                  <a:schemeClr val="bg1"/>
                </a:solidFill>
              </a:rPr>
              <a:t>contraception</a:t>
            </a:r>
            <a:endParaRPr lang="fr-CA" sz="4400" dirty="0">
              <a:solidFill>
                <a:schemeClr val="bg1"/>
              </a:solidFill>
            </a:endParaRPr>
          </a:p>
        </p:txBody>
      </p:sp>
      <p:sp>
        <p:nvSpPr>
          <p:cNvPr id="2" name="Espace réservé du pied de page 1"/>
          <p:cNvSpPr>
            <a:spLocks noGrp="1"/>
          </p:cNvSpPr>
          <p:nvPr>
            <p:ph type="ftr" sz="quarter" idx="11"/>
          </p:nvPr>
        </p:nvSpPr>
        <p:spPr/>
        <p:txBody>
          <a:bodyPr/>
          <a:lstStyle/>
          <a:p>
            <a:pPr>
              <a:defRPr/>
            </a:pPr>
            <a:r>
              <a:rPr lang="fr-CA" smtClean="0"/>
              <a:t>Octobre 2014 | La contraception : Présentation PowerPoint créée par le projet É.R.O.S. volet II</a:t>
            </a:r>
            <a:endParaRPr lang="fr-CA"/>
          </a:p>
        </p:txBody>
      </p:sp>
      <p:sp>
        <p:nvSpPr>
          <p:cNvPr id="5" name="Espace réservé du numéro de diapositive 4"/>
          <p:cNvSpPr>
            <a:spLocks noGrp="1"/>
          </p:cNvSpPr>
          <p:nvPr>
            <p:ph type="sldNum" sz="quarter" idx="12"/>
          </p:nvPr>
        </p:nvSpPr>
        <p:spPr/>
        <p:txBody>
          <a:bodyPr/>
          <a:lstStyle/>
          <a:p>
            <a:pPr>
              <a:defRPr/>
            </a:pPr>
            <a:fld id="{5A48F21F-EAE0-44F7-889A-E94D1976847C}" type="slidenum">
              <a:rPr lang="fr-CA" smtClean="0"/>
              <a:pPr>
                <a:defRPr/>
              </a:pPr>
              <a:t>1</a:t>
            </a:fld>
            <a:endParaRPr lang="fr-CA"/>
          </a:p>
        </p:txBody>
      </p:sp>
      <p:sp>
        <p:nvSpPr>
          <p:cNvPr id="7" name="Content Placeholder 1"/>
          <p:cNvSpPr>
            <a:spLocks noGrp="1"/>
          </p:cNvSpPr>
          <p:nvPr>
            <p:ph idx="1"/>
          </p:nvPr>
        </p:nvSpPr>
        <p:spPr>
          <a:xfrm>
            <a:off x="2636168" y="341040"/>
            <a:ext cx="6624736" cy="5760640"/>
          </a:xfrm>
        </p:spPr>
        <p:txBody>
          <a:bodyPr/>
          <a:lstStyle/>
          <a:p>
            <a:pPr marL="0" lvl="0" indent="0" algn="ctr">
              <a:buNone/>
            </a:pPr>
            <a:r>
              <a:rPr lang="fr-CA" sz="3600" dirty="0" smtClean="0">
                <a:solidFill>
                  <a:schemeClr val="tx1">
                    <a:lumMod val="65000"/>
                    <a:lumOff val="35000"/>
                  </a:schemeClr>
                </a:solidFill>
              </a:rPr>
              <a:t>La contraception</a:t>
            </a:r>
            <a:endParaRPr lang="fr-CA" sz="3800" b="1" dirty="0"/>
          </a:p>
        </p:txBody>
      </p:sp>
      <p:sp>
        <p:nvSpPr>
          <p:cNvPr id="8" name="Sous-titre 3"/>
          <p:cNvSpPr txBox="1">
            <a:spLocks/>
          </p:cNvSpPr>
          <p:nvPr/>
        </p:nvSpPr>
        <p:spPr bwMode="auto">
          <a:xfrm>
            <a:off x="3076576" y="5309592"/>
            <a:ext cx="5832648"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CA" sz="900" dirty="0" smtClean="0">
                <a:solidFill>
                  <a:srgbClr val="595959"/>
                </a:solidFill>
              </a:rPr>
              <a:t>©2014, Projet É.R.O.S.</a:t>
            </a:r>
          </a:p>
          <a:p>
            <a:pPr marL="0" indent="0" algn="ctr">
              <a:buNone/>
            </a:pPr>
            <a:r>
              <a:rPr lang="fr-CA" sz="900" dirty="0" smtClean="0">
                <a:solidFill>
                  <a:srgbClr val="595959"/>
                </a:solidFill>
              </a:rPr>
              <a:t>Le Projet É.R.O.S. volet 2, piloté par Le Néo, est rendu possible grâce à l’aide financière du Fonds régional d’investissement jeunesse, en collaboration avec le Forum jeunesse Lanaudière et la Conférence régionale des élus(es) Lanaudière, et à l’appui financier du Cégep régional de Lanaudière à Terrebonne. Il est réalisé en partenariat avec les Commissions scolaires des Affluents et des Samares ainsi que le Centre de santé et de services sociaux du Sud de Lanaudière.</a:t>
            </a:r>
            <a:endParaRPr lang="fr-CA" sz="900" dirty="0">
              <a:solidFill>
                <a:srgbClr val="595959"/>
              </a:solidFill>
            </a:endParaRPr>
          </a:p>
        </p:txBody>
      </p:sp>
      <p:pic>
        <p:nvPicPr>
          <p:cNvPr id="9" name="Imag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55431" y="4568527"/>
            <a:ext cx="2674938" cy="77152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descr="\\NEOSERVEUR\NéoWork\Projet É.R.O.S\Photos achat éros\Fotolia_45314916_S.jpg"/>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4737505" y="1484784"/>
            <a:ext cx="2510790" cy="2773680"/>
          </a:xfrm>
          <a:prstGeom prst="rect">
            <a:avLst/>
          </a:prstGeom>
          <a:noFill/>
          <a:ln>
            <a:noFill/>
          </a:ln>
        </p:spPr>
      </p:pic>
    </p:spTree>
    <p:extLst>
      <p:ext uri="{BB962C8B-B14F-4D97-AF65-F5344CB8AC3E}">
        <p14:creationId xmlns:p14="http://schemas.microsoft.com/office/powerpoint/2010/main" val="249738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107504" y="764704"/>
            <a:ext cx="1538883" cy="5040560"/>
          </a:xfrm>
          <a:prstGeom prst="rect">
            <a:avLst/>
          </a:prstGeom>
          <a:noFill/>
        </p:spPr>
        <p:txBody>
          <a:bodyPr vert="vert270" wrap="square" rtlCol="0" anchor="ctr">
            <a:spAutoFit/>
          </a:bodyPr>
          <a:lstStyle/>
          <a:p>
            <a:pPr algn="ctr"/>
            <a:r>
              <a:rPr lang="fr-CA" sz="4400" dirty="0">
                <a:solidFill>
                  <a:schemeClr val="bg1"/>
                </a:solidFill>
              </a:rPr>
              <a:t>Moyen de </a:t>
            </a:r>
            <a:r>
              <a:rPr lang="fr-CA" sz="4400" dirty="0" smtClean="0">
                <a:solidFill>
                  <a:schemeClr val="bg1"/>
                </a:solidFill>
              </a:rPr>
              <a:t>contraception</a:t>
            </a:r>
            <a:endParaRPr lang="fr-CA" sz="4400" dirty="0">
              <a:solidFill>
                <a:schemeClr val="bg1"/>
              </a:solidFill>
            </a:endParaRPr>
          </a:p>
        </p:txBody>
      </p:sp>
      <p:sp>
        <p:nvSpPr>
          <p:cNvPr id="3" name="Titre 1"/>
          <p:cNvSpPr txBox="1">
            <a:spLocks/>
          </p:cNvSpPr>
          <p:nvPr>
            <p:custDataLst>
              <p:tags r:id="rId2"/>
            </p:custDataLst>
          </p:nvPr>
        </p:nvSpPr>
        <p:spPr bwMode="auto">
          <a:xfrm>
            <a:off x="1763688" y="69269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Aft>
                <a:spcPts val="0"/>
              </a:spcAft>
              <a:defRPr/>
            </a:pPr>
            <a:r>
              <a:rPr lang="fr-CA" sz="4000" dirty="0" smtClean="0">
                <a:solidFill>
                  <a:schemeClr val="tx1">
                    <a:lumMod val="65000"/>
                    <a:lumOff val="35000"/>
                  </a:schemeClr>
                </a:solidFill>
              </a:rPr>
              <a:t>Le stérilet avec action hormonale</a:t>
            </a:r>
            <a:br>
              <a:rPr lang="fr-CA" sz="4000" dirty="0" smtClean="0">
                <a:solidFill>
                  <a:schemeClr val="tx1">
                    <a:lumMod val="65000"/>
                    <a:lumOff val="35000"/>
                  </a:schemeClr>
                </a:solidFill>
              </a:rPr>
            </a:br>
            <a:endParaRPr lang="fr-CA" sz="4000" dirty="0" smtClean="0">
              <a:solidFill>
                <a:schemeClr val="tx1">
                  <a:lumMod val="65000"/>
                  <a:lumOff val="35000"/>
                </a:schemeClr>
              </a:solidFill>
            </a:endParaRPr>
          </a:p>
        </p:txBody>
      </p:sp>
      <p:pic>
        <p:nvPicPr>
          <p:cNvPr id="5122" name="Picture 2" descr="Y:\Volet santé sexuelle\Images santé sexuelle à utiliser\Photos contraceptions\EROS (8).jpg"/>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2805572" y="1844824"/>
            <a:ext cx="5688632" cy="37924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Espace réservé du pied de page 1"/>
          <p:cNvSpPr>
            <a:spLocks noGrp="1"/>
          </p:cNvSpPr>
          <p:nvPr>
            <p:ph type="ftr" sz="quarter" idx="11"/>
          </p:nvPr>
        </p:nvSpPr>
        <p:spPr/>
        <p:txBody>
          <a:bodyPr/>
          <a:lstStyle/>
          <a:p>
            <a:pPr>
              <a:defRPr/>
            </a:pPr>
            <a:r>
              <a:rPr lang="fr-CA" smtClean="0"/>
              <a:t>Octobre 2014 | La contraception : Présentation PowerPoint créée par le projet É.R.O.S. volet II</a:t>
            </a:r>
            <a:endParaRPr lang="fr-CA"/>
          </a:p>
        </p:txBody>
      </p:sp>
      <p:sp>
        <p:nvSpPr>
          <p:cNvPr id="5" name="Espace réservé du numéro de diapositive 4"/>
          <p:cNvSpPr>
            <a:spLocks noGrp="1"/>
          </p:cNvSpPr>
          <p:nvPr>
            <p:ph type="sldNum" sz="quarter" idx="12"/>
          </p:nvPr>
        </p:nvSpPr>
        <p:spPr/>
        <p:txBody>
          <a:bodyPr/>
          <a:lstStyle/>
          <a:p>
            <a:pPr>
              <a:defRPr/>
            </a:pPr>
            <a:fld id="{5A48F21F-EAE0-44F7-889A-E94D1976847C}" type="slidenum">
              <a:rPr lang="fr-CA" smtClean="0"/>
              <a:pPr>
                <a:defRPr/>
              </a:pPr>
              <a:t>10</a:t>
            </a:fld>
            <a:endParaRPr lang="fr-CA"/>
          </a:p>
        </p:txBody>
      </p:sp>
    </p:spTree>
    <p:extLst>
      <p:ext uri="{BB962C8B-B14F-4D97-AF65-F5344CB8AC3E}">
        <p14:creationId xmlns:p14="http://schemas.microsoft.com/office/powerpoint/2010/main" val="3318312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107504" y="764704"/>
            <a:ext cx="1538883" cy="5040560"/>
          </a:xfrm>
          <a:prstGeom prst="rect">
            <a:avLst/>
          </a:prstGeom>
          <a:noFill/>
        </p:spPr>
        <p:txBody>
          <a:bodyPr vert="vert270" wrap="square" rtlCol="0" anchor="ctr">
            <a:spAutoFit/>
          </a:bodyPr>
          <a:lstStyle/>
          <a:p>
            <a:pPr algn="ctr"/>
            <a:r>
              <a:rPr lang="fr-CA" sz="4400" dirty="0">
                <a:solidFill>
                  <a:schemeClr val="bg1"/>
                </a:solidFill>
              </a:rPr>
              <a:t>Moyen de </a:t>
            </a:r>
            <a:r>
              <a:rPr lang="fr-CA" sz="4400" dirty="0" smtClean="0">
                <a:solidFill>
                  <a:schemeClr val="bg1"/>
                </a:solidFill>
              </a:rPr>
              <a:t>contraception</a:t>
            </a:r>
            <a:endParaRPr lang="fr-CA" sz="4400" dirty="0">
              <a:solidFill>
                <a:schemeClr val="bg1"/>
              </a:solidFill>
            </a:endParaRPr>
          </a:p>
        </p:txBody>
      </p:sp>
      <p:graphicFrame>
        <p:nvGraphicFramePr>
          <p:cNvPr id="8" name="Espace réservé du contenu 7"/>
          <p:cNvGraphicFramePr>
            <a:graphicFrameLocks noGrp="1"/>
          </p:cNvGraphicFramePr>
          <p:nvPr>
            <p:ph idx="1"/>
            <p:custDataLst>
              <p:tags r:id="rId2"/>
            </p:custDataLst>
            <p:extLst>
              <p:ext uri="{D42A27DB-BD31-4B8C-83A1-F6EECF244321}">
                <p14:modId xmlns:p14="http://schemas.microsoft.com/office/powerpoint/2010/main" val="352796059"/>
              </p:ext>
            </p:extLst>
          </p:nvPr>
        </p:nvGraphicFramePr>
        <p:xfrm>
          <a:off x="2483768" y="514605"/>
          <a:ext cx="6408712" cy="5626227"/>
        </p:xfrm>
        <a:graphic>
          <a:graphicData uri="http://schemas.openxmlformats.org/drawingml/2006/table">
            <a:tbl>
              <a:tblPr firstRow="1" firstCol="1" bandRow="1" bandCol="1">
                <a:tableStyleId>{7DF18680-E054-41AD-8BC1-D1AEF772440D}</a:tableStyleId>
              </a:tblPr>
              <a:tblGrid>
                <a:gridCol w="1686102"/>
                <a:gridCol w="4722610"/>
              </a:tblGrid>
              <a:tr h="261113">
                <a:tc gridSpan="2">
                  <a:txBody>
                    <a:bodyPr/>
                    <a:lstStyle/>
                    <a:p>
                      <a:pPr>
                        <a:lnSpc>
                          <a:spcPct val="115000"/>
                        </a:lnSpc>
                        <a:spcAft>
                          <a:spcPts val="0"/>
                        </a:spcAft>
                      </a:pPr>
                      <a:r>
                        <a:rPr lang="fr-CA" sz="2000" dirty="0" smtClean="0">
                          <a:effectLst/>
                        </a:rPr>
                        <a:t>Le stérilet avec action hormonale</a:t>
                      </a:r>
                      <a:endParaRPr lang="fr-CA" sz="2000" dirty="0">
                        <a:effectLst/>
                        <a:latin typeface="Calibri"/>
                        <a:ea typeface="Calibri"/>
                        <a:cs typeface="Times New Roman"/>
                      </a:endParaRPr>
                    </a:p>
                  </a:txBody>
                  <a:tcPr marL="56764" marR="56764" marT="0" marB="0"/>
                </a:tc>
                <a:tc hMerge="1">
                  <a:txBody>
                    <a:bodyPr/>
                    <a:lstStyle/>
                    <a:p>
                      <a:endParaRPr lang="fr-CA"/>
                    </a:p>
                  </a:txBody>
                  <a:tcPr/>
                </a:tc>
              </a:tr>
              <a:tr h="203088">
                <a:tc>
                  <a:txBody>
                    <a:bodyPr/>
                    <a:lstStyle/>
                    <a:p>
                      <a:pPr>
                        <a:lnSpc>
                          <a:spcPct val="115000"/>
                        </a:lnSpc>
                        <a:spcAft>
                          <a:spcPts val="0"/>
                        </a:spcAft>
                      </a:pPr>
                      <a:r>
                        <a:rPr lang="fr-CA" sz="1400">
                          <a:effectLst/>
                        </a:rPr>
                        <a:t>Type de méthode :</a:t>
                      </a:r>
                      <a:endParaRPr lang="fr-CA" sz="140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solidFill>
                            <a:schemeClr val="tx1"/>
                          </a:solidFill>
                          <a:effectLst/>
                          <a:latin typeface="Calibri"/>
                          <a:ea typeface="Calibri"/>
                          <a:cs typeface="Times New Roman"/>
                        </a:rPr>
                        <a:t>Méthode hormonale</a:t>
                      </a:r>
                    </a:p>
                  </a:txBody>
                  <a:tcPr marL="68580" marR="68580" marT="0" marB="0"/>
                </a:tc>
              </a:tr>
              <a:tr h="735312">
                <a:tc>
                  <a:txBody>
                    <a:bodyPr/>
                    <a:lstStyle/>
                    <a:p>
                      <a:pPr>
                        <a:lnSpc>
                          <a:spcPct val="115000"/>
                        </a:lnSpc>
                        <a:spcAft>
                          <a:spcPts val="0"/>
                        </a:spcAft>
                      </a:pPr>
                      <a:r>
                        <a:rPr lang="fr-CA" sz="1400" dirty="0">
                          <a:effectLst/>
                        </a:rPr>
                        <a:t>Description </a:t>
                      </a:r>
                      <a:r>
                        <a:rPr lang="fr-CA" sz="1400" dirty="0" smtClean="0">
                          <a:effectLst/>
                        </a:rPr>
                        <a:t>du moyen:</a:t>
                      </a: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solidFill>
                            <a:schemeClr val="tx1"/>
                          </a:solidFill>
                          <a:effectLst/>
                          <a:latin typeface="Calibri"/>
                          <a:ea typeface="Calibri"/>
                          <a:cs typeface="Times New Roman"/>
                        </a:rPr>
                        <a:t>Il s’agit d’une petite pièce de plastique en forme de T qui contient une hormone similaire à celle que produit naturellement le corps humain : de la progestérone. Peut rester en place jusqu’à 5 ans. </a:t>
                      </a:r>
                    </a:p>
                  </a:txBody>
                  <a:tcPr marL="68580" marR="68580" marT="0" marB="0"/>
                </a:tc>
              </a:tr>
              <a:tr h="1088024">
                <a:tc>
                  <a:txBody>
                    <a:bodyPr/>
                    <a:lstStyle/>
                    <a:p>
                      <a:pPr>
                        <a:lnSpc>
                          <a:spcPct val="115000"/>
                        </a:lnSpc>
                        <a:spcAft>
                          <a:spcPts val="0"/>
                        </a:spcAft>
                      </a:pPr>
                      <a:r>
                        <a:rPr lang="fr-CA" sz="1400" dirty="0">
                          <a:effectLst/>
                        </a:rPr>
                        <a:t>Description du mode d’action :</a:t>
                      </a: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solidFill>
                            <a:schemeClr val="tx1"/>
                          </a:solidFill>
                          <a:effectLst/>
                          <a:latin typeface="Calibri"/>
                          <a:ea typeface="Calibri"/>
                          <a:cs typeface="Times New Roman"/>
                        </a:rPr>
                        <a:t>L’hormone libérée par le stérilet :</a:t>
                      </a:r>
                    </a:p>
                    <a:p>
                      <a:pPr algn="just">
                        <a:lnSpc>
                          <a:spcPct val="115000"/>
                        </a:lnSpc>
                        <a:spcAft>
                          <a:spcPts val="0"/>
                        </a:spcAft>
                      </a:pPr>
                      <a:r>
                        <a:rPr lang="fr-CA" sz="1200" dirty="0" smtClean="0">
                          <a:solidFill>
                            <a:schemeClr val="tx1"/>
                          </a:solidFill>
                          <a:effectLst/>
                          <a:latin typeface="Calibri"/>
                          <a:ea typeface="Calibri"/>
                          <a:cs typeface="Times New Roman"/>
                        </a:rPr>
                        <a:t>1) épaissit </a:t>
                      </a:r>
                      <a:r>
                        <a:rPr lang="fr-CA" sz="1200" dirty="0">
                          <a:solidFill>
                            <a:schemeClr val="tx1"/>
                          </a:solidFill>
                          <a:effectLst/>
                          <a:latin typeface="Calibri"/>
                          <a:ea typeface="Calibri"/>
                          <a:cs typeface="Times New Roman"/>
                        </a:rPr>
                        <a:t>la glaire cervicale ce qui rend difficile l’ascension des spermatozoïdes jusqu’à l’ovule;</a:t>
                      </a:r>
                    </a:p>
                    <a:p>
                      <a:pPr marL="180975" indent="-180975" algn="just">
                        <a:lnSpc>
                          <a:spcPct val="115000"/>
                        </a:lnSpc>
                        <a:spcAft>
                          <a:spcPts val="0"/>
                        </a:spcAft>
                      </a:pPr>
                      <a:r>
                        <a:rPr lang="fr-CA" sz="1200" dirty="0">
                          <a:solidFill>
                            <a:schemeClr val="tx1"/>
                          </a:solidFill>
                          <a:effectLst/>
                          <a:latin typeface="Calibri"/>
                          <a:ea typeface="Calibri"/>
                          <a:cs typeface="Times New Roman"/>
                        </a:rPr>
                        <a:t>2</a:t>
                      </a:r>
                      <a:r>
                        <a:rPr lang="fr-CA" sz="1200" dirty="0" smtClean="0">
                          <a:solidFill>
                            <a:schemeClr val="tx1"/>
                          </a:solidFill>
                          <a:effectLst/>
                          <a:latin typeface="Calibri"/>
                          <a:ea typeface="Calibri"/>
                          <a:cs typeface="Times New Roman"/>
                        </a:rPr>
                        <a:t>) </a:t>
                      </a:r>
                      <a:r>
                        <a:rPr lang="fr-CA" sz="1200" dirty="0">
                          <a:solidFill>
                            <a:schemeClr val="tx1"/>
                          </a:solidFill>
                          <a:effectLst/>
                          <a:latin typeface="Calibri"/>
                          <a:ea typeface="Calibri"/>
                          <a:cs typeface="Times New Roman"/>
                        </a:rPr>
                        <a:t>modifie l’endomètre ce qui rend impossible la fixation du zygote dans l’utérus.</a:t>
                      </a:r>
                    </a:p>
                  </a:txBody>
                  <a:tcPr marL="68580" marR="68580" marT="0" marB="0"/>
                </a:tc>
              </a:tr>
              <a:tr h="203088">
                <a:tc>
                  <a:txBody>
                    <a:bodyPr/>
                    <a:lstStyle/>
                    <a:p>
                      <a:pPr>
                        <a:lnSpc>
                          <a:spcPct val="115000"/>
                        </a:lnSpc>
                        <a:spcAft>
                          <a:spcPts val="0"/>
                        </a:spcAft>
                      </a:pPr>
                      <a:r>
                        <a:rPr lang="fr-CA" sz="1400">
                          <a:effectLst/>
                        </a:rPr>
                        <a:t>Comment l’utiliser :</a:t>
                      </a:r>
                      <a:endParaRPr lang="fr-CA" sz="140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kern="1200" dirty="0" smtClean="0">
                          <a:solidFill>
                            <a:schemeClr val="tx1"/>
                          </a:solidFill>
                          <a:effectLst/>
                          <a:latin typeface="Calibri"/>
                          <a:ea typeface="Calibri"/>
                          <a:cs typeface="Times New Roman"/>
                        </a:rPr>
                        <a:t>Le stérilet est installé dans l’utérus et pourra y rester pendant un maximum de 5 ans, suite à quoi il devra être retiré par un médecin et remplacé, au besoin, par un nouveau.  </a:t>
                      </a:r>
                      <a:endParaRPr lang="fr-CA" sz="1200" kern="1200" dirty="0">
                        <a:solidFill>
                          <a:schemeClr val="tx1"/>
                        </a:solidFill>
                        <a:effectLst/>
                        <a:latin typeface="Calibri"/>
                        <a:ea typeface="Calibri"/>
                        <a:cs typeface="Times New Roman"/>
                      </a:endParaRPr>
                    </a:p>
                  </a:txBody>
                  <a:tcPr marL="68580" marR="68580" marT="0" marB="0"/>
                </a:tc>
              </a:tr>
              <a:tr h="406176">
                <a:tc>
                  <a:txBody>
                    <a:bodyPr/>
                    <a:lstStyle/>
                    <a:p>
                      <a:pPr>
                        <a:lnSpc>
                          <a:spcPct val="115000"/>
                        </a:lnSpc>
                        <a:spcAft>
                          <a:spcPts val="0"/>
                        </a:spcAft>
                      </a:pPr>
                      <a:r>
                        <a:rPr lang="fr-CA" sz="1400" dirty="0">
                          <a:effectLst/>
                        </a:rPr>
                        <a:t>Qui </a:t>
                      </a:r>
                      <a:r>
                        <a:rPr lang="fr-CA" sz="1400" dirty="0" smtClean="0">
                          <a:effectLst/>
                        </a:rPr>
                        <a:t>l’utilise</a:t>
                      </a:r>
                      <a:r>
                        <a:rPr lang="fr-CA" sz="1400" dirty="0">
                          <a:effectLst/>
                        </a:rPr>
                        <a:t> :</a:t>
                      </a: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kern="1200">
                          <a:solidFill>
                            <a:schemeClr val="tx1"/>
                          </a:solidFill>
                          <a:effectLst/>
                          <a:latin typeface="Calibri"/>
                          <a:ea typeface="Calibri"/>
                          <a:cs typeface="Times New Roman"/>
                          <a:sym typeface="Wingdings"/>
                        </a:rPr>
                        <a:t></a:t>
                      </a:r>
                      <a:r>
                        <a:rPr lang="fr-CA" sz="1200" kern="1200">
                          <a:solidFill>
                            <a:schemeClr val="tx1"/>
                          </a:solidFill>
                          <a:effectLst/>
                          <a:latin typeface="Calibri"/>
                          <a:ea typeface="Calibri"/>
                          <a:cs typeface="Times New Roman"/>
                        </a:rPr>
                        <a:t>Garçon</a:t>
                      </a:r>
                    </a:p>
                    <a:p>
                      <a:pPr algn="just">
                        <a:lnSpc>
                          <a:spcPct val="115000"/>
                        </a:lnSpc>
                        <a:spcAft>
                          <a:spcPts val="0"/>
                        </a:spcAft>
                      </a:pPr>
                      <a:r>
                        <a:rPr lang="fr-CA" sz="1200" kern="1200">
                          <a:solidFill>
                            <a:schemeClr val="tx1"/>
                          </a:solidFill>
                          <a:effectLst/>
                          <a:latin typeface="Calibri"/>
                          <a:ea typeface="Calibri"/>
                          <a:cs typeface="Times New Roman"/>
                          <a:sym typeface="Wingdings"/>
                        </a:rPr>
                        <a:t></a:t>
                      </a:r>
                      <a:r>
                        <a:rPr lang="fr-CA" sz="1200" kern="1200">
                          <a:solidFill>
                            <a:schemeClr val="tx1"/>
                          </a:solidFill>
                          <a:effectLst/>
                          <a:latin typeface="Calibri"/>
                          <a:ea typeface="Calibri"/>
                          <a:cs typeface="Times New Roman"/>
                        </a:rPr>
                        <a:t>Fille</a:t>
                      </a:r>
                    </a:p>
                  </a:txBody>
                  <a:tcPr marL="68580" marR="68580" marT="0" marB="0"/>
                </a:tc>
              </a:tr>
              <a:tr h="609264">
                <a:tc>
                  <a:txBody>
                    <a:bodyPr/>
                    <a:lstStyle/>
                    <a:p>
                      <a:pPr>
                        <a:lnSpc>
                          <a:spcPct val="115000"/>
                        </a:lnSpc>
                        <a:spcAft>
                          <a:spcPts val="0"/>
                        </a:spcAft>
                      </a:pPr>
                      <a:r>
                        <a:rPr lang="fr-CA" sz="1400">
                          <a:effectLst/>
                        </a:rPr>
                        <a:t>Avantages :</a:t>
                      </a:r>
                      <a:endParaRPr lang="fr-CA" sz="140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kern="1200" dirty="0">
                          <a:solidFill>
                            <a:schemeClr val="tx1"/>
                          </a:solidFill>
                          <a:effectLst/>
                          <a:latin typeface="Calibri"/>
                          <a:ea typeface="Calibri"/>
                          <a:cs typeface="Times New Roman"/>
                        </a:rPr>
                        <a:t>Peut être utilisé par les filles qui ne peuvent pas prendre de l’œstrogène, on n’a pas à y penser à tous les jours (donc avantage pour celles qui ont tendance à oublier leur pilule), méthode très efficace.</a:t>
                      </a:r>
                    </a:p>
                  </a:txBody>
                  <a:tcPr marL="68580" marR="68580" marT="0" marB="0"/>
                </a:tc>
              </a:tr>
              <a:tr h="472951">
                <a:tc>
                  <a:txBody>
                    <a:bodyPr/>
                    <a:lstStyle/>
                    <a:p>
                      <a:pPr>
                        <a:lnSpc>
                          <a:spcPct val="115000"/>
                        </a:lnSpc>
                        <a:spcAft>
                          <a:spcPts val="0"/>
                        </a:spcAft>
                      </a:pPr>
                      <a:r>
                        <a:rPr lang="fr-CA" sz="1400" dirty="0">
                          <a:effectLst/>
                        </a:rPr>
                        <a:t>Inconvénients :</a:t>
                      </a: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kern="1200" dirty="0" smtClean="0">
                          <a:solidFill>
                            <a:schemeClr val="tx1"/>
                          </a:solidFill>
                          <a:effectLst/>
                          <a:latin typeface="Calibri"/>
                          <a:ea typeface="Calibri"/>
                          <a:cs typeface="Times New Roman"/>
                        </a:rPr>
                        <a:t>Nécessite trois démarches (prescription, achat et installation) et n’offre pas de protection contre les ITSS. Effets secondaires possibles.</a:t>
                      </a:r>
                      <a:endParaRPr lang="fr-CA" sz="1200" kern="1200" dirty="0">
                        <a:solidFill>
                          <a:schemeClr val="tx1"/>
                        </a:solidFill>
                        <a:effectLst/>
                        <a:latin typeface="Calibri"/>
                        <a:ea typeface="Calibri"/>
                        <a:cs typeface="Times New Roman"/>
                      </a:endParaRPr>
                    </a:p>
                  </a:txBody>
                  <a:tcPr marL="68580" marR="68580" marT="0" marB="0"/>
                </a:tc>
              </a:tr>
              <a:tr h="60926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400" dirty="0" smtClean="0">
                          <a:effectLst/>
                          <a:latin typeface="+mn-lt"/>
                          <a:ea typeface="Calibri"/>
                          <a:cs typeface="Times New Roman"/>
                        </a:rPr>
                        <a:t>Où se le procurer:</a:t>
                      </a:r>
                      <a:r>
                        <a:rPr lang="fr-CA" sz="1400" baseline="0" dirty="0" smtClean="0">
                          <a:effectLst/>
                          <a:latin typeface="+mn-lt"/>
                          <a:ea typeface="Calibri"/>
                          <a:cs typeface="Times New Roman"/>
                        </a:rPr>
                        <a:t> </a:t>
                      </a:r>
                      <a:endParaRPr lang="fr-CA" sz="1400" dirty="0" smtClean="0">
                        <a:effectLst/>
                        <a:latin typeface="+mn-lt"/>
                        <a:ea typeface="Calibri"/>
                        <a:cs typeface="Times New Roman"/>
                      </a:endParaRPr>
                    </a:p>
                    <a:p>
                      <a:pPr>
                        <a:lnSpc>
                          <a:spcPct val="115000"/>
                        </a:lnSpc>
                        <a:spcAft>
                          <a:spcPts val="0"/>
                        </a:spcAft>
                      </a:pP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kern="1200" dirty="0" smtClean="0">
                          <a:solidFill>
                            <a:schemeClr val="tx1"/>
                          </a:solidFill>
                          <a:effectLst/>
                          <a:latin typeface="Calibri"/>
                          <a:ea typeface="Calibri"/>
                          <a:cs typeface="Times New Roman"/>
                        </a:rPr>
                        <a:t>Deux possibilités. 1) Une infirmière du CSSS, avec qui on peut obtenir un rendez-vous à l’école ou à la clinique des jeunes, initie le stérilet qui sera ensuite installé dans l’utérus par un médecin ou un gynécologue. 2) Un médecin, avec qui on peut obtenir un rendez-vous au CLSC, en clinique ou à l’hôpital, prescrit et installe le stérilet dans l’utérus.</a:t>
                      </a:r>
                      <a:endParaRPr lang="fr-CA" sz="1200" kern="1200" dirty="0">
                        <a:solidFill>
                          <a:schemeClr val="tx1"/>
                        </a:solidFill>
                        <a:effectLst/>
                        <a:latin typeface="Calibri"/>
                        <a:ea typeface="Calibri"/>
                        <a:cs typeface="Times New Roman"/>
                      </a:endParaRPr>
                    </a:p>
                  </a:txBody>
                  <a:tcPr marL="68580" marR="68580" marT="0" marB="0"/>
                </a:tc>
              </a:tr>
            </a:tbl>
          </a:graphicData>
        </a:graphic>
      </p:graphicFrame>
      <p:sp>
        <p:nvSpPr>
          <p:cNvPr id="2" name="Espace réservé du pied de page 1"/>
          <p:cNvSpPr>
            <a:spLocks noGrp="1"/>
          </p:cNvSpPr>
          <p:nvPr>
            <p:ph type="ftr" sz="quarter" idx="11"/>
          </p:nvPr>
        </p:nvSpPr>
        <p:spPr/>
        <p:txBody>
          <a:bodyPr/>
          <a:lstStyle/>
          <a:p>
            <a:pPr>
              <a:defRPr/>
            </a:pPr>
            <a:r>
              <a:rPr lang="fr-CA" smtClean="0"/>
              <a:t>Octobre 2014 | La contraception : Présentation PowerPoint créée par le projet É.R.O.S. volet II</a:t>
            </a:r>
            <a:endParaRPr lang="fr-CA"/>
          </a:p>
        </p:txBody>
      </p:sp>
      <p:sp>
        <p:nvSpPr>
          <p:cNvPr id="3" name="Espace réservé du numéro de diapositive 2"/>
          <p:cNvSpPr>
            <a:spLocks noGrp="1"/>
          </p:cNvSpPr>
          <p:nvPr>
            <p:ph type="sldNum" sz="quarter" idx="12"/>
          </p:nvPr>
        </p:nvSpPr>
        <p:spPr/>
        <p:txBody>
          <a:bodyPr/>
          <a:lstStyle/>
          <a:p>
            <a:pPr>
              <a:defRPr/>
            </a:pPr>
            <a:fld id="{5A48F21F-EAE0-44F7-889A-E94D1976847C}" type="slidenum">
              <a:rPr lang="fr-CA" smtClean="0"/>
              <a:pPr>
                <a:defRPr/>
              </a:pPr>
              <a:t>11</a:t>
            </a:fld>
            <a:endParaRPr lang="fr-CA"/>
          </a:p>
        </p:txBody>
      </p:sp>
    </p:spTree>
    <p:extLst>
      <p:ext uri="{BB962C8B-B14F-4D97-AF65-F5344CB8AC3E}">
        <p14:creationId xmlns:p14="http://schemas.microsoft.com/office/powerpoint/2010/main" val="184070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107504" y="764704"/>
            <a:ext cx="1538883" cy="5040560"/>
          </a:xfrm>
          <a:prstGeom prst="rect">
            <a:avLst/>
          </a:prstGeom>
          <a:noFill/>
        </p:spPr>
        <p:txBody>
          <a:bodyPr vert="vert270" wrap="square" rtlCol="0" anchor="ctr">
            <a:spAutoFit/>
          </a:bodyPr>
          <a:lstStyle/>
          <a:p>
            <a:pPr algn="ctr"/>
            <a:r>
              <a:rPr lang="fr-CA" sz="4400" dirty="0">
                <a:solidFill>
                  <a:schemeClr val="bg1"/>
                </a:solidFill>
              </a:rPr>
              <a:t>Moyen de </a:t>
            </a:r>
            <a:r>
              <a:rPr lang="fr-CA" sz="4400" dirty="0" smtClean="0">
                <a:solidFill>
                  <a:schemeClr val="bg1"/>
                </a:solidFill>
              </a:rPr>
              <a:t>contraception</a:t>
            </a:r>
            <a:endParaRPr lang="fr-CA" sz="4400" dirty="0">
              <a:solidFill>
                <a:schemeClr val="bg1"/>
              </a:solidFill>
            </a:endParaRPr>
          </a:p>
        </p:txBody>
      </p:sp>
      <p:sp>
        <p:nvSpPr>
          <p:cNvPr id="3" name="Titre 1"/>
          <p:cNvSpPr txBox="1">
            <a:spLocks/>
          </p:cNvSpPr>
          <p:nvPr>
            <p:custDataLst>
              <p:tags r:id="rId2"/>
            </p:custDataLst>
          </p:nvPr>
        </p:nvSpPr>
        <p:spPr bwMode="auto">
          <a:xfrm>
            <a:off x="1979712" y="620688"/>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Aft>
                <a:spcPts val="0"/>
              </a:spcAft>
              <a:defRPr/>
            </a:pPr>
            <a:r>
              <a:rPr lang="fr-CA" sz="4000" dirty="0" smtClean="0">
                <a:solidFill>
                  <a:schemeClr val="tx1">
                    <a:lumMod val="65000"/>
                    <a:lumOff val="35000"/>
                  </a:schemeClr>
                </a:solidFill>
              </a:rPr>
              <a:t>Le condom</a:t>
            </a:r>
            <a:br>
              <a:rPr lang="fr-CA" sz="4000" dirty="0" smtClean="0">
                <a:solidFill>
                  <a:schemeClr val="tx1">
                    <a:lumMod val="65000"/>
                    <a:lumOff val="35000"/>
                  </a:schemeClr>
                </a:solidFill>
              </a:rPr>
            </a:br>
            <a:endParaRPr lang="fr-CA" sz="4000" dirty="0" smtClean="0">
              <a:solidFill>
                <a:schemeClr val="tx1">
                  <a:lumMod val="65000"/>
                  <a:lumOff val="35000"/>
                </a:schemeClr>
              </a:solidFill>
            </a:endParaRPr>
          </a:p>
        </p:txBody>
      </p:sp>
      <p:pic>
        <p:nvPicPr>
          <p:cNvPr id="6146" name="Picture 2" descr="Y:\Volet santé sexuelle\Images santé sexuelle à utiliser\Photos contraceptions\EROS (11).jpg"/>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2411760" y="1556772"/>
            <a:ext cx="6264696" cy="41764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Espace réservé du pied de page 1"/>
          <p:cNvSpPr>
            <a:spLocks noGrp="1"/>
          </p:cNvSpPr>
          <p:nvPr>
            <p:ph type="ftr" sz="quarter" idx="11"/>
          </p:nvPr>
        </p:nvSpPr>
        <p:spPr/>
        <p:txBody>
          <a:bodyPr/>
          <a:lstStyle/>
          <a:p>
            <a:pPr>
              <a:defRPr/>
            </a:pPr>
            <a:r>
              <a:rPr lang="fr-CA" smtClean="0"/>
              <a:t>Octobre 2014 | La contraception : Présentation PowerPoint créée par le projet É.R.O.S. volet II</a:t>
            </a:r>
            <a:endParaRPr lang="fr-CA"/>
          </a:p>
        </p:txBody>
      </p:sp>
      <p:sp>
        <p:nvSpPr>
          <p:cNvPr id="5" name="Espace réservé du numéro de diapositive 4"/>
          <p:cNvSpPr>
            <a:spLocks noGrp="1"/>
          </p:cNvSpPr>
          <p:nvPr>
            <p:ph type="sldNum" sz="quarter" idx="12"/>
          </p:nvPr>
        </p:nvSpPr>
        <p:spPr/>
        <p:txBody>
          <a:bodyPr/>
          <a:lstStyle/>
          <a:p>
            <a:pPr>
              <a:defRPr/>
            </a:pPr>
            <a:fld id="{5A48F21F-EAE0-44F7-889A-E94D1976847C}" type="slidenum">
              <a:rPr lang="fr-CA" smtClean="0"/>
              <a:pPr>
                <a:defRPr/>
              </a:pPr>
              <a:t>12</a:t>
            </a:fld>
            <a:endParaRPr lang="fr-CA"/>
          </a:p>
        </p:txBody>
      </p:sp>
    </p:spTree>
    <p:extLst>
      <p:ext uri="{BB962C8B-B14F-4D97-AF65-F5344CB8AC3E}">
        <p14:creationId xmlns:p14="http://schemas.microsoft.com/office/powerpoint/2010/main" val="1252173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107504" y="764704"/>
            <a:ext cx="1538883" cy="5040560"/>
          </a:xfrm>
          <a:prstGeom prst="rect">
            <a:avLst/>
          </a:prstGeom>
          <a:noFill/>
        </p:spPr>
        <p:txBody>
          <a:bodyPr vert="vert270" wrap="square" rtlCol="0" anchor="ctr">
            <a:spAutoFit/>
          </a:bodyPr>
          <a:lstStyle/>
          <a:p>
            <a:pPr algn="ctr"/>
            <a:r>
              <a:rPr lang="fr-CA" sz="4400" dirty="0">
                <a:solidFill>
                  <a:schemeClr val="bg1"/>
                </a:solidFill>
              </a:rPr>
              <a:t>Moyen de </a:t>
            </a:r>
            <a:r>
              <a:rPr lang="fr-CA" sz="4400" dirty="0" smtClean="0">
                <a:solidFill>
                  <a:schemeClr val="bg1"/>
                </a:solidFill>
              </a:rPr>
              <a:t>contraception</a:t>
            </a:r>
            <a:endParaRPr lang="fr-CA" sz="4400" dirty="0">
              <a:solidFill>
                <a:schemeClr val="bg1"/>
              </a:solidFill>
            </a:endParaRPr>
          </a:p>
        </p:txBody>
      </p:sp>
      <p:graphicFrame>
        <p:nvGraphicFramePr>
          <p:cNvPr id="8" name="Espace réservé du contenu 7"/>
          <p:cNvGraphicFramePr>
            <a:graphicFrameLocks noGrp="1"/>
          </p:cNvGraphicFramePr>
          <p:nvPr>
            <p:ph idx="1"/>
            <p:custDataLst>
              <p:tags r:id="rId2"/>
            </p:custDataLst>
            <p:extLst>
              <p:ext uri="{D42A27DB-BD31-4B8C-83A1-F6EECF244321}">
                <p14:modId xmlns:p14="http://schemas.microsoft.com/office/powerpoint/2010/main" val="3268060632"/>
              </p:ext>
            </p:extLst>
          </p:nvPr>
        </p:nvGraphicFramePr>
        <p:xfrm>
          <a:off x="2483768" y="172576"/>
          <a:ext cx="6408712" cy="5742432"/>
        </p:xfrm>
        <a:graphic>
          <a:graphicData uri="http://schemas.openxmlformats.org/drawingml/2006/table">
            <a:tbl>
              <a:tblPr firstRow="1" firstCol="1" bandRow="1" bandCol="1">
                <a:tableStyleId>{7DF18680-E054-41AD-8BC1-D1AEF772440D}</a:tableStyleId>
              </a:tblPr>
              <a:tblGrid>
                <a:gridCol w="1686102"/>
                <a:gridCol w="4722610"/>
              </a:tblGrid>
              <a:tr h="261113">
                <a:tc gridSpan="2">
                  <a:txBody>
                    <a:bodyPr/>
                    <a:lstStyle/>
                    <a:p>
                      <a:pPr>
                        <a:lnSpc>
                          <a:spcPct val="115000"/>
                        </a:lnSpc>
                        <a:spcAft>
                          <a:spcPts val="0"/>
                        </a:spcAft>
                      </a:pPr>
                      <a:r>
                        <a:rPr lang="fr-CA" sz="2000" dirty="0" smtClean="0">
                          <a:effectLst/>
                        </a:rPr>
                        <a:t>Le condom</a:t>
                      </a:r>
                      <a:endParaRPr lang="fr-CA" sz="2000" dirty="0">
                        <a:effectLst/>
                        <a:latin typeface="Calibri"/>
                        <a:ea typeface="Calibri"/>
                        <a:cs typeface="Times New Roman"/>
                      </a:endParaRPr>
                    </a:p>
                  </a:txBody>
                  <a:tcPr marL="56764" marR="56764" marT="0" marB="0"/>
                </a:tc>
                <a:tc hMerge="1">
                  <a:txBody>
                    <a:bodyPr/>
                    <a:lstStyle/>
                    <a:p>
                      <a:endParaRPr lang="fr-CA"/>
                    </a:p>
                  </a:txBody>
                  <a:tcPr/>
                </a:tc>
              </a:tr>
              <a:tr h="203088">
                <a:tc>
                  <a:txBody>
                    <a:bodyPr/>
                    <a:lstStyle/>
                    <a:p>
                      <a:pPr>
                        <a:lnSpc>
                          <a:spcPct val="115000"/>
                        </a:lnSpc>
                        <a:spcAft>
                          <a:spcPts val="0"/>
                        </a:spcAft>
                      </a:pPr>
                      <a:r>
                        <a:rPr lang="fr-CA" sz="1400">
                          <a:effectLst/>
                        </a:rPr>
                        <a:t>Type de méthode :</a:t>
                      </a:r>
                      <a:endParaRPr lang="fr-CA" sz="140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a:solidFill>
                            <a:schemeClr val="tx1"/>
                          </a:solidFill>
                          <a:effectLst/>
                          <a:latin typeface="Calibri"/>
                          <a:ea typeface="Calibri"/>
                          <a:cs typeface="Times New Roman"/>
                        </a:rPr>
                        <a:t>Méthode barrière</a:t>
                      </a:r>
                    </a:p>
                  </a:txBody>
                  <a:tcPr marL="68580" marR="68580" marT="0" marB="0"/>
                </a:tc>
              </a:tr>
              <a:tr h="628252">
                <a:tc>
                  <a:txBody>
                    <a:bodyPr/>
                    <a:lstStyle/>
                    <a:p>
                      <a:pPr>
                        <a:lnSpc>
                          <a:spcPct val="115000"/>
                        </a:lnSpc>
                        <a:spcAft>
                          <a:spcPts val="0"/>
                        </a:spcAft>
                      </a:pPr>
                      <a:r>
                        <a:rPr lang="fr-CA" sz="1400" dirty="0">
                          <a:effectLst/>
                        </a:rPr>
                        <a:t>Description </a:t>
                      </a:r>
                      <a:r>
                        <a:rPr lang="fr-CA" sz="1400" dirty="0" smtClean="0">
                          <a:effectLst/>
                        </a:rPr>
                        <a:t>du moyen:</a:t>
                      </a: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solidFill>
                            <a:schemeClr val="tx1"/>
                          </a:solidFill>
                          <a:effectLst/>
                          <a:latin typeface="Calibri"/>
                          <a:ea typeface="Calibri"/>
                          <a:cs typeface="Times New Roman"/>
                        </a:rPr>
                        <a:t>Il s’agit d’une membrane fabriquée en latex, polyuréthane ou </a:t>
                      </a:r>
                      <a:r>
                        <a:rPr lang="fr-CA" sz="1200" dirty="0" err="1">
                          <a:solidFill>
                            <a:schemeClr val="tx1"/>
                          </a:solidFill>
                          <a:effectLst/>
                          <a:latin typeface="Calibri"/>
                          <a:ea typeface="Calibri"/>
                          <a:cs typeface="Times New Roman"/>
                        </a:rPr>
                        <a:t>polyisoprène</a:t>
                      </a:r>
                      <a:r>
                        <a:rPr lang="fr-CA" sz="1200" dirty="0">
                          <a:solidFill>
                            <a:schemeClr val="tx1"/>
                          </a:solidFill>
                          <a:effectLst/>
                          <a:latin typeface="Calibri"/>
                          <a:ea typeface="Calibri"/>
                          <a:cs typeface="Times New Roman"/>
                        </a:rPr>
                        <a:t> que l’on déroule sur le pénis en érection. </a:t>
                      </a:r>
                    </a:p>
                  </a:txBody>
                  <a:tcPr marL="68580" marR="68580" marT="0" marB="0"/>
                </a:tc>
              </a:tr>
              <a:tr h="736144">
                <a:tc>
                  <a:txBody>
                    <a:bodyPr/>
                    <a:lstStyle/>
                    <a:p>
                      <a:pPr>
                        <a:lnSpc>
                          <a:spcPct val="115000"/>
                        </a:lnSpc>
                        <a:spcAft>
                          <a:spcPts val="0"/>
                        </a:spcAft>
                      </a:pPr>
                      <a:r>
                        <a:rPr lang="fr-CA" sz="1400">
                          <a:effectLst/>
                        </a:rPr>
                        <a:t>Description du mode d’action :</a:t>
                      </a:r>
                      <a:endParaRPr lang="fr-CA" sz="140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solidFill>
                            <a:schemeClr val="tx1"/>
                          </a:solidFill>
                          <a:effectLst/>
                          <a:latin typeface="Calibri"/>
                          <a:ea typeface="Calibri"/>
                          <a:cs typeface="Times New Roman"/>
                        </a:rPr>
                        <a:t>Cette membrane empêche les grossesses parce qu’elle sert de barrière en retenant les spermatozoïdes à l’intérieur du condom, empêchant ainsi leur rencontre avec l’ovule. </a:t>
                      </a:r>
                    </a:p>
                  </a:txBody>
                  <a:tcPr marL="68580" marR="68580" marT="0" marB="0"/>
                </a:tc>
              </a:tr>
              <a:tr h="509664">
                <a:tc>
                  <a:txBody>
                    <a:bodyPr/>
                    <a:lstStyle/>
                    <a:p>
                      <a:pPr>
                        <a:lnSpc>
                          <a:spcPct val="115000"/>
                        </a:lnSpc>
                        <a:spcAft>
                          <a:spcPts val="0"/>
                        </a:spcAft>
                      </a:pPr>
                      <a:r>
                        <a:rPr lang="fr-CA" sz="1400">
                          <a:effectLst/>
                        </a:rPr>
                        <a:t>Comment l’utiliser :</a:t>
                      </a:r>
                      <a:endParaRPr lang="fr-CA" sz="140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solidFill>
                            <a:schemeClr val="tx1"/>
                          </a:solidFill>
                          <a:effectLst/>
                          <a:latin typeface="Calibri"/>
                          <a:ea typeface="Calibri"/>
                          <a:cs typeface="Times New Roman"/>
                        </a:rPr>
                        <a:t>Le condom doit être déroulé sur un pénis en érection avant tous contacts </a:t>
                      </a:r>
                      <a:r>
                        <a:rPr lang="fr-CA" sz="1200" dirty="0" smtClean="0">
                          <a:solidFill>
                            <a:schemeClr val="tx1"/>
                          </a:solidFill>
                          <a:effectLst/>
                          <a:latin typeface="Calibri"/>
                          <a:ea typeface="Calibri"/>
                          <a:cs typeface="Times New Roman"/>
                        </a:rPr>
                        <a:t>génitaux. </a:t>
                      </a:r>
                      <a:endParaRPr lang="fr-CA" sz="1200" dirty="0">
                        <a:solidFill>
                          <a:schemeClr val="tx1"/>
                        </a:solidFill>
                        <a:effectLst/>
                        <a:latin typeface="Calibri"/>
                        <a:ea typeface="Calibri"/>
                        <a:cs typeface="Times New Roman"/>
                      </a:endParaRPr>
                    </a:p>
                  </a:txBody>
                  <a:tcPr marL="68580" marR="68580" marT="0" marB="0"/>
                </a:tc>
              </a:tr>
              <a:tr h="533407">
                <a:tc>
                  <a:txBody>
                    <a:bodyPr/>
                    <a:lstStyle/>
                    <a:p>
                      <a:pPr>
                        <a:lnSpc>
                          <a:spcPct val="115000"/>
                        </a:lnSpc>
                        <a:spcAft>
                          <a:spcPts val="0"/>
                        </a:spcAft>
                      </a:pPr>
                      <a:r>
                        <a:rPr lang="fr-CA" sz="1400" dirty="0">
                          <a:effectLst/>
                        </a:rPr>
                        <a:t>Qui </a:t>
                      </a:r>
                      <a:r>
                        <a:rPr lang="fr-CA" sz="1400" dirty="0" smtClean="0">
                          <a:effectLst/>
                        </a:rPr>
                        <a:t>l’utilise</a:t>
                      </a:r>
                      <a:r>
                        <a:rPr lang="fr-CA" sz="1400" dirty="0">
                          <a:effectLst/>
                        </a:rPr>
                        <a:t> :</a:t>
                      </a: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solidFill>
                            <a:schemeClr val="tx1"/>
                          </a:solidFill>
                          <a:effectLst/>
                          <a:latin typeface="Calibri"/>
                          <a:ea typeface="Calibri"/>
                          <a:cs typeface="Times New Roman"/>
                          <a:sym typeface="Wingdings"/>
                        </a:rPr>
                        <a:t></a:t>
                      </a:r>
                      <a:r>
                        <a:rPr lang="fr-CA" sz="1200" dirty="0">
                          <a:solidFill>
                            <a:schemeClr val="tx1"/>
                          </a:solidFill>
                          <a:effectLst/>
                          <a:latin typeface="Calibri"/>
                          <a:ea typeface="Calibri"/>
                          <a:cs typeface="Times New Roman"/>
                        </a:rPr>
                        <a:t>Garçon</a:t>
                      </a:r>
                    </a:p>
                    <a:p>
                      <a:pPr algn="just">
                        <a:lnSpc>
                          <a:spcPct val="115000"/>
                        </a:lnSpc>
                        <a:spcAft>
                          <a:spcPts val="0"/>
                        </a:spcAft>
                      </a:pPr>
                      <a:r>
                        <a:rPr lang="fr-CA" sz="1200" dirty="0">
                          <a:solidFill>
                            <a:schemeClr val="tx1"/>
                          </a:solidFill>
                          <a:effectLst/>
                          <a:latin typeface="Calibri"/>
                          <a:ea typeface="Calibri"/>
                          <a:cs typeface="Times New Roman"/>
                          <a:sym typeface="Wingdings"/>
                        </a:rPr>
                        <a:t></a:t>
                      </a:r>
                      <a:r>
                        <a:rPr lang="fr-CA" sz="1200" dirty="0" smtClean="0">
                          <a:solidFill>
                            <a:schemeClr val="tx1"/>
                          </a:solidFill>
                          <a:effectLst/>
                          <a:latin typeface="Calibri"/>
                          <a:ea typeface="Calibri"/>
                          <a:cs typeface="Times New Roman"/>
                        </a:rPr>
                        <a:t>Fille</a:t>
                      </a:r>
                    </a:p>
                    <a:p>
                      <a:pPr algn="just">
                        <a:lnSpc>
                          <a:spcPct val="115000"/>
                        </a:lnSpc>
                        <a:spcAft>
                          <a:spcPts val="0"/>
                        </a:spcAft>
                      </a:pPr>
                      <a:r>
                        <a:rPr lang="fr-CA" sz="1200" kern="1200" dirty="0" smtClean="0">
                          <a:solidFill>
                            <a:schemeClr val="dk1"/>
                          </a:solidFill>
                          <a:effectLst/>
                          <a:latin typeface="+mn-lt"/>
                          <a:ea typeface="+mn-ea"/>
                          <a:cs typeface="+mn-cs"/>
                        </a:rPr>
                        <a:t>Les deux peuvent se procurer des condoms et l’installer lors des relations sexuelles. </a:t>
                      </a:r>
                      <a:endParaRPr lang="fr-CA" sz="1200" dirty="0">
                        <a:solidFill>
                          <a:schemeClr val="tx1"/>
                        </a:solidFill>
                        <a:effectLst/>
                        <a:latin typeface="Calibri"/>
                        <a:ea typeface="Calibri"/>
                        <a:cs typeface="Times New Roman"/>
                      </a:endParaRPr>
                    </a:p>
                  </a:txBody>
                  <a:tcPr marL="68580" marR="68580" marT="0" marB="0"/>
                </a:tc>
              </a:tr>
              <a:tr h="609264">
                <a:tc>
                  <a:txBody>
                    <a:bodyPr/>
                    <a:lstStyle/>
                    <a:p>
                      <a:pPr>
                        <a:lnSpc>
                          <a:spcPct val="115000"/>
                        </a:lnSpc>
                        <a:spcAft>
                          <a:spcPts val="0"/>
                        </a:spcAft>
                      </a:pPr>
                      <a:r>
                        <a:rPr lang="fr-CA" sz="1400">
                          <a:effectLst/>
                        </a:rPr>
                        <a:t>Avantages :</a:t>
                      </a:r>
                      <a:endParaRPr lang="fr-CA" sz="140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smtClean="0">
                          <a:solidFill>
                            <a:schemeClr val="tx1"/>
                          </a:solidFill>
                          <a:effectLst/>
                          <a:latin typeface="Calibri"/>
                          <a:ea typeface="Calibri"/>
                          <a:cs typeface="Times New Roman"/>
                        </a:rPr>
                        <a:t>Seul moyen de contraception </a:t>
                      </a:r>
                      <a:r>
                        <a:rPr lang="fr-CA" sz="1200" dirty="0">
                          <a:solidFill>
                            <a:schemeClr val="tx1"/>
                          </a:solidFill>
                          <a:effectLst/>
                          <a:latin typeface="Calibri"/>
                          <a:ea typeface="Calibri"/>
                          <a:cs typeface="Times New Roman"/>
                        </a:rPr>
                        <a:t>qui protège également des </a:t>
                      </a:r>
                      <a:r>
                        <a:rPr lang="fr-CA" sz="1200" dirty="0" smtClean="0">
                          <a:solidFill>
                            <a:schemeClr val="tx1"/>
                          </a:solidFill>
                          <a:effectLst/>
                          <a:latin typeface="Calibri"/>
                          <a:ea typeface="Calibri"/>
                          <a:cs typeface="Times New Roman"/>
                        </a:rPr>
                        <a:t>ITSS. Seul moyen qui </a:t>
                      </a:r>
                      <a:r>
                        <a:rPr lang="fr-CA" sz="1200" dirty="0">
                          <a:solidFill>
                            <a:schemeClr val="tx1"/>
                          </a:solidFill>
                          <a:effectLst/>
                          <a:latin typeface="Calibri"/>
                          <a:ea typeface="Calibri"/>
                          <a:cs typeface="Times New Roman"/>
                        </a:rPr>
                        <a:t>peut être </a:t>
                      </a:r>
                      <a:r>
                        <a:rPr lang="fr-CA" sz="1200" dirty="0" smtClean="0">
                          <a:solidFill>
                            <a:schemeClr val="tx1"/>
                          </a:solidFill>
                          <a:effectLst/>
                          <a:latin typeface="Calibri"/>
                          <a:ea typeface="Calibri"/>
                          <a:cs typeface="Times New Roman"/>
                        </a:rPr>
                        <a:t>utilisé </a:t>
                      </a:r>
                      <a:r>
                        <a:rPr lang="fr-CA" sz="1200" dirty="0">
                          <a:solidFill>
                            <a:schemeClr val="tx1"/>
                          </a:solidFill>
                          <a:effectLst/>
                          <a:latin typeface="Calibri"/>
                          <a:ea typeface="Calibri"/>
                          <a:cs typeface="Times New Roman"/>
                        </a:rPr>
                        <a:t>par les </a:t>
                      </a:r>
                      <a:r>
                        <a:rPr lang="fr-CA" sz="1200" dirty="0" smtClean="0">
                          <a:solidFill>
                            <a:schemeClr val="tx1"/>
                          </a:solidFill>
                          <a:effectLst/>
                          <a:latin typeface="Calibri"/>
                          <a:ea typeface="Calibri"/>
                          <a:cs typeface="Times New Roman"/>
                        </a:rPr>
                        <a:t>garçons. Il </a:t>
                      </a:r>
                      <a:r>
                        <a:rPr lang="fr-CA" sz="1200" dirty="0">
                          <a:solidFill>
                            <a:schemeClr val="tx1"/>
                          </a:solidFill>
                          <a:effectLst/>
                          <a:latin typeface="Calibri"/>
                          <a:ea typeface="Calibri"/>
                          <a:cs typeface="Times New Roman"/>
                        </a:rPr>
                        <a:t>n’est pas nécessaire de consulter </a:t>
                      </a:r>
                      <a:r>
                        <a:rPr lang="fr-CA" sz="1200" dirty="0" smtClean="0">
                          <a:solidFill>
                            <a:schemeClr val="tx1"/>
                          </a:solidFill>
                          <a:effectLst/>
                          <a:latin typeface="Calibri"/>
                          <a:ea typeface="Calibri"/>
                          <a:cs typeface="Times New Roman"/>
                        </a:rPr>
                        <a:t>un médecin ou une </a:t>
                      </a:r>
                      <a:r>
                        <a:rPr lang="fr-CA" sz="1200" dirty="0">
                          <a:solidFill>
                            <a:schemeClr val="tx1"/>
                          </a:solidFill>
                          <a:effectLst/>
                          <a:latin typeface="Calibri"/>
                          <a:ea typeface="Calibri"/>
                          <a:cs typeface="Times New Roman"/>
                        </a:rPr>
                        <a:t>infirmière pour y avoir accès, il est facilement accessible et peu </a:t>
                      </a:r>
                      <a:r>
                        <a:rPr lang="fr-CA" sz="1200" dirty="0" smtClean="0">
                          <a:solidFill>
                            <a:schemeClr val="tx1"/>
                          </a:solidFill>
                          <a:effectLst/>
                          <a:latin typeface="Calibri"/>
                          <a:ea typeface="Calibri"/>
                          <a:cs typeface="Times New Roman"/>
                        </a:rPr>
                        <a:t>coûteux. Il </a:t>
                      </a:r>
                      <a:r>
                        <a:rPr lang="fr-CA" sz="1200" dirty="0">
                          <a:solidFill>
                            <a:schemeClr val="tx1"/>
                          </a:solidFill>
                          <a:effectLst/>
                          <a:latin typeface="Calibri"/>
                          <a:ea typeface="Calibri"/>
                          <a:cs typeface="Times New Roman"/>
                        </a:rPr>
                        <a:t>peut être combiné à </a:t>
                      </a:r>
                      <a:r>
                        <a:rPr lang="fr-CA" sz="1200" dirty="0" smtClean="0">
                          <a:solidFill>
                            <a:schemeClr val="tx1"/>
                          </a:solidFill>
                          <a:effectLst/>
                          <a:latin typeface="Calibri"/>
                          <a:ea typeface="Calibri"/>
                          <a:cs typeface="Times New Roman"/>
                        </a:rPr>
                        <a:t>un autre moyen contraceptif. Il </a:t>
                      </a:r>
                      <a:r>
                        <a:rPr lang="fr-CA" sz="1200" dirty="0">
                          <a:solidFill>
                            <a:schemeClr val="tx1"/>
                          </a:solidFill>
                          <a:effectLst/>
                          <a:latin typeface="Calibri"/>
                          <a:ea typeface="Calibri"/>
                          <a:cs typeface="Times New Roman"/>
                        </a:rPr>
                        <a:t>en existe plusieurs sortes pour répondre aux préférences de chacun.</a:t>
                      </a:r>
                    </a:p>
                  </a:txBody>
                  <a:tcPr marL="68580" marR="68580" marT="0" marB="0"/>
                </a:tc>
              </a:tr>
              <a:tr h="609264">
                <a:tc>
                  <a:txBody>
                    <a:bodyPr/>
                    <a:lstStyle/>
                    <a:p>
                      <a:pPr>
                        <a:lnSpc>
                          <a:spcPct val="115000"/>
                        </a:lnSpc>
                        <a:spcAft>
                          <a:spcPts val="0"/>
                        </a:spcAft>
                      </a:pPr>
                      <a:r>
                        <a:rPr lang="fr-CA" sz="1400" dirty="0">
                          <a:effectLst/>
                        </a:rPr>
                        <a:t>Inconvénients :</a:t>
                      </a: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solidFill>
                            <a:schemeClr val="tx1"/>
                          </a:solidFill>
                          <a:effectLst/>
                          <a:latin typeface="Calibri"/>
                          <a:ea typeface="Calibri"/>
                          <a:cs typeface="Times New Roman"/>
                        </a:rPr>
                        <a:t>Aucun ! Peut toutefois nécessiter un peu de pratique pour se sentir plus habile.</a:t>
                      </a:r>
                    </a:p>
                  </a:txBody>
                  <a:tcPr marL="68580" marR="68580" marT="0" marB="0"/>
                </a:tc>
              </a:tr>
              <a:tr h="77041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400" dirty="0" smtClean="0">
                          <a:effectLst/>
                          <a:latin typeface="+mn-lt"/>
                          <a:ea typeface="Calibri"/>
                          <a:cs typeface="Times New Roman"/>
                        </a:rPr>
                        <a:t>Où se le procurer:</a:t>
                      </a:r>
                      <a:r>
                        <a:rPr lang="fr-CA" sz="1400" baseline="0" dirty="0" smtClean="0">
                          <a:effectLst/>
                          <a:latin typeface="+mn-lt"/>
                          <a:ea typeface="Calibri"/>
                          <a:cs typeface="Times New Roman"/>
                        </a:rPr>
                        <a:t> </a:t>
                      </a:r>
                      <a:endParaRPr lang="fr-CA" sz="1400" dirty="0" smtClean="0">
                        <a:effectLst/>
                        <a:latin typeface="+mn-lt"/>
                        <a:ea typeface="Calibri"/>
                        <a:cs typeface="Times New Roman"/>
                      </a:endParaRPr>
                    </a:p>
                    <a:p>
                      <a:pPr>
                        <a:lnSpc>
                          <a:spcPct val="115000"/>
                        </a:lnSpc>
                        <a:spcAft>
                          <a:spcPts val="0"/>
                        </a:spcAft>
                      </a:pP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kern="1200" dirty="0" smtClean="0">
                          <a:solidFill>
                            <a:schemeClr val="dk1"/>
                          </a:solidFill>
                          <a:effectLst/>
                          <a:latin typeface="+mn-lt"/>
                          <a:ea typeface="+mn-ea"/>
                          <a:cs typeface="+mn-cs"/>
                        </a:rPr>
                        <a:t>Gratuitement auprès de l’infirmière du CSSS de l’école, à la clinique des jeunes et dans différents organismes communautaires. On peut également en acheter à la pharmacie, à l’épicerie, au dépanneur, etc.</a:t>
                      </a:r>
                      <a:endParaRPr lang="fr-CA" sz="1200" dirty="0">
                        <a:solidFill>
                          <a:schemeClr val="tx1"/>
                        </a:solidFill>
                        <a:effectLst/>
                        <a:latin typeface="Calibri"/>
                        <a:ea typeface="Calibri"/>
                        <a:cs typeface="Times New Roman"/>
                      </a:endParaRPr>
                    </a:p>
                  </a:txBody>
                  <a:tcPr marL="68580" marR="68580" marT="0" marB="0"/>
                </a:tc>
              </a:tr>
            </a:tbl>
          </a:graphicData>
        </a:graphic>
      </p:graphicFrame>
      <p:sp>
        <p:nvSpPr>
          <p:cNvPr id="2" name="Espace réservé du pied de page 1"/>
          <p:cNvSpPr>
            <a:spLocks noGrp="1"/>
          </p:cNvSpPr>
          <p:nvPr>
            <p:ph type="ftr" sz="quarter" idx="11"/>
          </p:nvPr>
        </p:nvSpPr>
        <p:spPr/>
        <p:txBody>
          <a:bodyPr/>
          <a:lstStyle/>
          <a:p>
            <a:pPr>
              <a:defRPr/>
            </a:pPr>
            <a:r>
              <a:rPr lang="fr-CA" dirty="0" smtClean="0"/>
              <a:t>Octobre 2014 | La contraception : Présentation PowerPoint créée par le projet É.R.O.S. volet II</a:t>
            </a:r>
            <a:endParaRPr lang="fr-CA" dirty="0"/>
          </a:p>
        </p:txBody>
      </p:sp>
      <p:sp>
        <p:nvSpPr>
          <p:cNvPr id="3" name="Espace réservé du numéro de diapositive 2"/>
          <p:cNvSpPr>
            <a:spLocks noGrp="1"/>
          </p:cNvSpPr>
          <p:nvPr>
            <p:ph type="sldNum" sz="quarter" idx="12"/>
          </p:nvPr>
        </p:nvSpPr>
        <p:spPr/>
        <p:txBody>
          <a:bodyPr/>
          <a:lstStyle/>
          <a:p>
            <a:pPr>
              <a:defRPr/>
            </a:pPr>
            <a:fld id="{5A48F21F-EAE0-44F7-889A-E94D1976847C}" type="slidenum">
              <a:rPr lang="fr-CA" smtClean="0"/>
              <a:pPr>
                <a:defRPr/>
              </a:pPr>
              <a:t>13</a:t>
            </a:fld>
            <a:endParaRPr lang="fr-CA"/>
          </a:p>
        </p:txBody>
      </p:sp>
    </p:spTree>
    <p:extLst>
      <p:ext uri="{BB962C8B-B14F-4D97-AF65-F5344CB8AC3E}">
        <p14:creationId xmlns:p14="http://schemas.microsoft.com/office/powerpoint/2010/main" val="3984174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92552" y="764704"/>
            <a:ext cx="1938992" cy="5040560"/>
          </a:xfrm>
          <a:prstGeom prst="rect">
            <a:avLst/>
          </a:prstGeom>
          <a:noFill/>
        </p:spPr>
        <p:txBody>
          <a:bodyPr vert="vert270" wrap="square" rtlCol="0" anchor="ctr">
            <a:spAutoFit/>
          </a:bodyPr>
          <a:lstStyle/>
          <a:p>
            <a:pPr algn="ctr"/>
            <a:r>
              <a:rPr lang="fr-CA" sz="3800" dirty="0">
                <a:solidFill>
                  <a:schemeClr val="bg1"/>
                </a:solidFill>
              </a:rPr>
              <a:t>Moyen de </a:t>
            </a:r>
            <a:r>
              <a:rPr lang="fr-CA" sz="3800" dirty="0" smtClean="0">
                <a:solidFill>
                  <a:schemeClr val="bg1"/>
                </a:solidFill>
              </a:rPr>
              <a:t>contraception… d’urgence!</a:t>
            </a:r>
            <a:endParaRPr lang="fr-CA" sz="3800" dirty="0">
              <a:solidFill>
                <a:schemeClr val="bg1"/>
              </a:solidFill>
            </a:endParaRPr>
          </a:p>
        </p:txBody>
      </p:sp>
      <p:sp>
        <p:nvSpPr>
          <p:cNvPr id="3" name="Titre 1"/>
          <p:cNvSpPr txBox="1">
            <a:spLocks/>
          </p:cNvSpPr>
          <p:nvPr>
            <p:custDataLst>
              <p:tags r:id="rId2"/>
            </p:custDataLst>
          </p:nvPr>
        </p:nvSpPr>
        <p:spPr bwMode="auto">
          <a:xfrm>
            <a:off x="1667980" y="674947"/>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Aft>
                <a:spcPts val="0"/>
              </a:spcAft>
              <a:defRPr/>
            </a:pPr>
            <a:r>
              <a:rPr lang="fr-CA" sz="4000" dirty="0" smtClean="0">
                <a:solidFill>
                  <a:schemeClr val="tx1">
                    <a:lumMod val="65000"/>
                    <a:lumOff val="35000"/>
                  </a:schemeClr>
                </a:solidFill>
              </a:rPr>
              <a:t>La contraception orale d’urgence</a:t>
            </a:r>
            <a:br>
              <a:rPr lang="fr-CA" sz="4000" dirty="0" smtClean="0">
                <a:solidFill>
                  <a:schemeClr val="tx1">
                    <a:lumMod val="65000"/>
                    <a:lumOff val="35000"/>
                  </a:schemeClr>
                </a:solidFill>
              </a:rPr>
            </a:br>
            <a:endParaRPr lang="fr-CA" sz="4000" dirty="0" smtClean="0">
              <a:solidFill>
                <a:schemeClr val="tx1">
                  <a:lumMod val="65000"/>
                  <a:lumOff val="35000"/>
                </a:schemeClr>
              </a:solidFill>
            </a:endParaRPr>
          </a:p>
        </p:txBody>
      </p:sp>
      <p:pic>
        <p:nvPicPr>
          <p:cNvPr id="7170" name="Picture 2" descr="Y:\Volet santé sexuelle\Images santé sexuelle à utiliser\Photos contraceptions\EROS (6).jpg"/>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2627784" y="1862014"/>
            <a:ext cx="5940660" cy="39604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Espace réservé du pied de page 1"/>
          <p:cNvSpPr>
            <a:spLocks noGrp="1"/>
          </p:cNvSpPr>
          <p:nvPr>
            <p:ph type="ftr" sz="quarter" idx="11"/>
          </p:nvPr>
        </p:nvSpPr>
        <p:spPr/>
        <p:txBody>
          <a:bodyPr/>
          <a:lstStyle/>
          <a:p>
            <a:pPr>
              <a:defRPr/>
            </a:pPr>
            <a:r>
              <a:rPr lang="fr-CA" smtClean="0"/>
              <a:t>Octobre 2014 | La contraception : Présentation PowerPoint créée par le projet É.R.O.S. volet II</a:t>
            </a:r>
            <a:endParaRPr lang="fr-CA"/>
          </a:p>
        </p:txBody>
      </p:sp>
      <p:sp>
        <p:nvSpPr>
          <p:cNvPr id="5" name="Espace réservé du numéro de diapositive 4"/>
          <p:cNvSpPr>
            <a:spLocks noGrp="1"/>
          </p:cNvSpPr>
          <p:nvPr>
            <p:ph type="sldNum" sz="quarter" idx="12"/>
          </p:nvPr>
        </p:nvSpPr>
        <p:spPr/>
        <p:txBody>
          <a:bodyPr/>
          <a:lstStyle/>
          <a:p>
            <a:pPr>
              <a:defRPr/>
            </a:pPr>
            <a:fld id="{5A48F21F-EAE0-44F7-889A-E94D1976847C}" type="slidenum">
              <a:rPr lang="fr-CA" smtClean="0"/>
              <a:pPr>
                <a:defRPr/>
              </a:pPr>
              <a:t>14</a:t>
            </a:fld>
            <a:endParaRPr lang="fr-CA"/>
          </a:p>
        </p:txBody>
      </p:sp>
    </p:spTree>
    <p:extLst>
      <p:ext uri="{BB962C8B-B14F-4D97-AF65-F5344CB8AC3E}">
        <p14:creationId xmlns:p14="http://schemas.microsoft.com/office/powerpoint/2010/main" val="822912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92550" y="764704"/>
            <a:ext cx="1938992" cy="5040560"/>
          </a:xfrm>
          <a:prstGeom prst="rect">
            <a:avLst/>
          </a:prstGeom>
          <a:noFill/>
        </p:spPr>
        <p:txBody>
          <a:bodyPr vert="vert270" wrap="square" rtlCol="0" anchor="ctr">
            <a:spAutoFit/>
          </a:bodyPr>
          <a:lstStyle/>
          <a:p>
            <a:pPr algn="ctr"/>
            <a:r>
              <a:rPr lang="fr-CA" sz="3800" dirty="0">
                <a:solidFill>
                  <a:schemeClr val="bg1"/>
                </a:solidFill>
              </a:rPr>
              <a:t>Moyen de contraception… d’urgence!</a:t>
            </a:r>
          </a:p>
        </p:txBody>
      </p:sp>
      <p:graphicFrame>
        <p:nvGraphicFramePr>
          <p:cNvPr id="8" name="Espace réservé du contenu 7"/>
          <p:cNvGraphicFramePr>
            <a:graphicFrameLocks noGrp="1"/>
          </p:cNvGraphicFramePr>
          <p:nvPr>
            <p:ph idx="1"/>
            <p:custDataLst>
              <p:tags r:id="rId2"/>
            </p:custDataLst>
            <p:extLst>
              <p:ext uri="{D42A27DB-BD31-4B8C-83A1-F6EECF244321}">
                <p14:modId xmlns:p14="http://schemas.microsoft.com/office/powerpoint/2010/main" val="3681794334"/>
              </p:ext>
            </p:extLst>
          </p:nvPr>
        </p:nvGraphicFramePr>
        <p:xfrm>
          <a:off x="2483768" y="260648"/>
          <a:ext cx="6408712" cy="5772491"/>
        </p:xfrm>
        <a:graphic>
          <a:graphicData uri="http://schemas.openxmlformats.org/drawingml/2006/table">
            <a:tbl>
              <a:tblPr firstRow="1" firstCol="1" bandRow="1" bandCol="1">
                <a:tableStyleId>{7DF18680-E054-41AD-8BC1-D1AEF772440D}</a:tableStyleId>
              </a:tblPr>
              <a:tblGrid>
                <a:gridCol w="1686102"/>
                <a:gridCol w="4722610"/>
              </a:tblGrid>
              <a:tr h="261113">
                <a:tc gridSpan="2">
                  <a:txBody>
                    <a:bodyPr/>
                    <a:lstStyle/>
                    <a:p>
                      <a:pPr>
                        <a:lnSpc>
                          <a:spcPct val="115000"/>
                        </a:lnSpc>
                        <a:spcAft>
                          <a:spcPts val="0"/>
                        </a:spcAft>
                      </a:pPr>
                      <a:r>
                        <a:rPr lang="fr-CA" sz="2000" dirty="0" smtClean="0">
                          <a:effectLst/>
                        </a:rPr>
                        <a:t>La contraception</a:t>
                      </a:r>
                      <a:r>
                        <a:rPr lang="fr-CA" sz="2000" baseline="0" dirty="0" smtClean="0">
                          <a:effectLst/>
                        </a:rPr>
                        <a:t> orale d’urgence</a:t>
                      </a:r>
                      <a:endParaRPr lang="fr-CA" sz="2000" dirty="0">
                        <a:effectLst/>
                        <a:latin typeface="Calibri"/>
                        <a:ea typeface="Calibri"/>
                        <a:cs typeface="Times New Roman"/>
                      </a:endParaRPr>
                    </a:p>
                  </a:txBody>
                  <a:tcPr marL="56764" marR="56764" marT="0" marB="0"/>
                </a:tc>
                <a:tc hMerge="1">
                  <a:txBody>
                    <a:bodyPr/>
                    <a:lstStyle/>
                    <a:p>
                      <a:endParaRPr lang="fr-CA"/>
                    </a:p>
                  </a:txBody>
                  <a:tcPr/>
                </a:tc>
              </a:tr>
              <a:tr h="203088">
                <a:tc>
                  <a:txBody>
                    <a:bodyPr/>
                    <a:lstStyle/>
                    <a:p>
                      <a:pPr>
                        <a:lnSpc>
                          <a:spcPct val="115000"/>
                        </a:lnSpc>
                        <a:spcAft>
                          <a:spcPts val="0"/>
                        </a:spcAft>
                      </a:pPr>
                      <a:r>
                        <a:rPr lang="fr-CA" sz="1400">
                          <a:effectLst/>
                        </a:rPr>
                        <a:t>Type de méthode :</a:t>
                      </a:r>
                      <a:endParaRPr lang="fr-CA" sz="140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smtClean="0">
                          <a:solidFill>
                            <a:schemeClr val="tx1"/>
                          </a:solidFill>
                          <a:effectLst/>
                          <a:latin typeface="Calibri"/>
                          <a:ea typeface="Calibri"/>
                          <a:cs typeface="Times New Roman"/>
                        </a:rPr>
                        <a:t>Méthode hormonale</a:t>
                      </a:r>
                      <a:r>
                        <a:rPr lang="fr-CA" sz="1200" dirty="0">
                          <a:solidFill>
                            <a:schemeClr val="tx1"/>
                          </a:solidFill>
                          <a:effectLst/>
                          <a:latin typeface="Calibri"/>
                          <a:ea typeface="Calibri"/>
                          <a:cs typeface="Times New Roman"/>
                        </a:rPr>
                        <a:t>… et d’urgence!</a:t>
                      </a:r>
                    </a:p>
                  </a:txBody>
                  <a:tcPr marL="68580" marR="68580" marT="0" marB="0"/>
                </a:tc>
              </a:tr>
              <a:tr h="1015440">
                <a:tc>
                  <a:txBody>
                    <a:bodyPr/>
                    <a:lstStyle/>
                    <a:p>
                      <a:pPr>
                        <a:lnSpc>
                          <a:spcPct val="115000"/>
                        </a:lnSpc>
                        <a:spcAft>
                          <a:spcPts val="0"/>
                        </a:spcAft>
                      </a:pPr>
                      <a:r>
                        <a:rPr lang="fr-CA" sz="1400" dirty="0">
                          <a:effectLst/>
                        </a:rPr>
                        <a:t>Description </a:t>
                      </a:r>
                      <a:r>
                        <a:rPr lang="fr-CA" sz="1400" dirty="0" smtClean="0">
                          <a:effectLst/>
                        </a:rPr>
                        <a:t>du moyen:</a:t>
                      </a: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a:solidFill>
                            <a:schemeClr val="tx1"/>
                          </a:solidFill>
                          <a:effectLst/>
                          <a:latin typeface="Calibri"/>
                          <a:ea typeface="Calibri"/>
                          <a:cs typeface="Times New Roman"/>
                        </a:rPr>
                        <a:t>Il s’agit de deux pilules à prendre lorsqu’un incident s’est produit avec votre contraceptif habituel. Ces pilules contiennent une hormone similaire à celle que produit naturellement le corps humain : de la progestérone.</a:t>
                      </a:r>
                    </a:p>
                  </a:txBody>
                  <a:tcPr marL="68580" marR="68580" marT="0" marB="0"/>
                </a:tc>
              </a:tr>
              <a:tr h="620924">
                <a:tc>
                  <a:txBody>
                    <a:bodyPr/>
                    <a:lstStyle/>
                    <a:p>
                      <a:pPr>
                        <a:lnSpc>
                          <a:spcPct val="115000"/>
                        </a:lnSpc>
                        <a:spcAft>
                          <a:spcPts val="0"/>
                        </a:spcAft>
                      </a:pPr>
                      <a:r>
                        <a:rPr lang="fr-CA" sz="1400">
                          <a:effectLst/>
                        </a:rPr>
                        <a:t>Description du mode d’action :</a:t>
                      </a:r>
                      <a:endParaRPr lang="fr-CA" sz="140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solidFill>
                            <a:schemeClr val="tx1"/>
                          </a:solidFill>
                          <a:effectLst/>
                          <a:latin typeface="Calibri"/>
                          <a:ea typeface="Calibri"/>
                          <a:cs typeface="Times New Roman"/>
                        </a:rPr>
                        <a:t>Le principale mode d’action de l’hormone libérée consiste à retarder ou empêcher l’ovulation.</a:t>
                      </a:r>
                    </a:p>
                  </a:txBody>
                  <a:tcPr marL="68580" marR="68580" marT="0" marB="0"/>
                </a:tc>
              </a:tr>
              <a:tr h="720080">
                <a:tc>
                  <a:txBody>
                    <a:bodyPr/>
                    <a:lstStyle/>
                    <a:p>
                      <a:pPr>
                        <a:lnSpc>
                          <a:spcPct val="115000"/>
                        </a:lnSpc>
                        <a:spcAft>
                          <a:spcPts val="0"/>
                        </a:spcAft>
                      </a:pPr>
                      <a:r>
                        <a:rPr lang="fr-CA" sz="1400">
                          <a:effectLst/>
                        </a:rPr>
                        <a:t>Comment l’utiliser :</a:t>
                      </a:r>
                      <a:endParaRPr lang="fr-CA" sz="140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solidFill>
                            <a:schemeClr val="tx1"/>
                          </a:solidFill>
                          <a:effectLst/>
                          <a:latin typeface="Calibri"/>
                          <a:ea typeface="Calibri"/>
                          <a:cs typeface="Times New Roman"/>
                        </a:rPr>
                        <a:t>La contraception d’urgence peut être prise jusqu’à 5 jours suivant une relation sexuelle </a:t>
                      </a:r>
                      <a:r>
                        <a:rPr lang="fr-CA" sz="1200" dirty="0" smtClean="0">
                          <a:solidFill>
                            <a:schemeClr val="tx1"/>
                          </a:solidFill>
                          <a:effectLst/>
                          <a:latin typeface="Calibri"/>
                          <a:ea typeface="Calibri"/>
                          <a:cs typeface="Times New Roman"/>
                        </a:rPr>
                        <a:t>non protégée</a:t>
                      </a:r>
                      <a:r>
                        <a:rPr lang="fr-CA" sz="1200" dirty="0">
                          <a:solidFill>
                            <a:schemeClr val="tx1"/>
                          </a:solidFill>
                          <a:effectLst/>
                          <a:latin typeface="Calibri"/>
                          <a:ea typeface="Calibri"/>
                          <a:cs typeface="Times New Roman"/>
                        </a:rPr>
                        <a:t>. Plus elle est prise tôt après une relation sexuelle non ou mal protégée, plus elle est efficace.</a:t>
                      </a:r>
                    </a:p>
                  </a:txBody>
                  <a:tcPr marL="68580" marR="68580" marT="0" marB="0"/>
                </a:tc>
              </a:tr>
              <a:tr h="533511">
                <a:tc>
                  <a:txBody>
                    <a:bodyPr/>
                    <a:lstStyle/>
                    <a:p>
                      <a:pPr>
                        <a:lnSpc>
                          <a:spcPct val="115000"/>
                        </a:lnSpc>
                        <a:spcAft>
                          <a:spcPts val="0"/>
                        </a:spcAft>
                      </a:pPr>
                      <a:r>
                        <a:rPr lang="fr-CA" sz="1400" dirty="0">
                          <a:effectLst/>
                        </a:rPr>
                        <a:t>Qui </a:t>
                      </a:r>
                      <a:r>
                        <a:rPr lang="fr-CA" sz="1400" dirty="0" smtClean="0">
                          <a:effectLst/>
                        </a:rPr>
                        <a:t>l’utilise</a:t>
                      </a:r>
                      <a:r>
                        <a:rPr lang="fr-CA" sz="1400" dirty="0">
                          <a:effectLst/>
                        </a:rPr>
                        <a:t> :</a:t>
                      </a: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a:solidFill>
                            <a:schemeClr val="tx1"/>
                          </a:solidFill>
                          <a:effectLst/>
                          <a:latin typeface="Calibri"/>
                          <a:ea typeface="Calibri"/>
                          <a:cs typeface="Times New Roman"/>
                          <a:sym typeface="Wingdings"/>
                        </a:rPr>
                        <a:t></a:t>
                      </a:r>
                      <a:r>
                        <a:rPr lang="fr-CA" sz="1200">
                          <a:solidFill>
                            <a:schemeClr val="tx1"/>
                          </a:solidFill>
                          <a:effectLst/>
                          <a:latin typeface="Calibri"/>
                          <a:ea typeface="Calibri"/>
                          <a:cs typeface="Times New Roman"/>
                        </a:rPr>
                        <a:t>Garçon</a:t>
                      </a:r>
                    </a:p>
                    <a:p>
                      <a:pPr algn="just">
                        <a:lnSpc>
                          <a:spcPct val="115000"/>
                        </a:lnSpc>
                        <a:spcAft>
                          <a:spcPts val="0"/>
                        </a:spcAft>
                      </a:pPr>
                      <a:r>
                        <a:rPr lang="fr-CA" sz="1200">
                          <a:solidFill>
                            <a:schemeClr val="tx1"/>
                          </a:solidFill>
                          <a:effectLst/>
                          <a:latin typeface="Calibri"/>
                          <a:ea typeface="Calibri"/>
                          <a:cs typeface="Times New Roman"/>
                          <a:sym typeface="Wingdings"/>
                        </a:rPr>
                        <a:t></a:t>
                      </a:r>
                      <a:r>
                        <a:rPr lang="fr-CA" sz="1200">
                          <a:solidFill>
                            <a:schemeClr val="tx1"/>
                          </a:solidFill>
                          <a:effectLst/>
                          <a:latin typeface="Calibri"/>
                          <a:ea typeface="Calibri"/>
                          <a:cs typeface="Times New Roman"/>
                        </a:rPr>
                        <a:t>Fille</a:t>
                      </a:r>
                    </a:p>
                  </a:txBody>
                  <a:tcPr marL="68580" marR="68580" marT="0" marB="0"/>
                </a:tc>
              </a:tr>
              <a:tr h="609264">
                <a:tc>
                  <a:txBody>
                    <a:bodyPr/>
                    <a:lstStyle/>
                    <a:p>
                      <a:pPr>
                        <a:lnSpc>
                          <a:spcPct val="115000"/>
                        </a:lnSpc>
                        <a:spcAft>
                          <a:spcPts val="0"/>
                        </a:spcAft>
                      </a:pPr>
                      <a:r>
                        <a:rPr lang="fr-CA" sz="1400">
                          <a:effectLst/>
                        </a:rPr>
                        <a:t>Avantages :</a:t>
                      </a:r>
                      <a:endParaRPr lang="fr-CA" sz="140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a:solidFill>
                            <a:schemeClr val="tx1"/>
                          </a:solidFill>
                          <a:effectLst/>
                          <a:latin typeface="Calibri"/>
                          <a:ea typeface="Calibri"/>
                          <a:cs typeface="Times New Roman"/>
                        </a:rPr>
                        <a:t>Offre une solution d’urgence simple à se procurer et à utiliser. Peu ou pas d’effets secondaires.</a:t>
                      </a:r>
                    </a:p>
                  </a:txBody>
                  <a:tcPr marL="68580" marR="68580" marT="0" marB="0"/>
                </a:tc>
              </a:tr>
              <a:tr h="741284">
                <a:tc>
                  <a:txBody>
                    <a:bodyPr/>
                    <a:lstStyle/>
                    <a:p>
                      <a:pPr>
                        <a:lnSpc>
                          <a:spcPct val="115000"/>
                        </a:lnSpc>
                        <a:spcAft>
                          <a:spcPts val="0"/>
                        </a:spcAft>
                      </a:pPr>
                      <a:r>
                        <a:rPr lang="fr-CA" sz="1400" dirty="0">
                          <a:effectLst/>
                        </a:rPr>
                        <a:t>Inconvénients :</a:t>
                      </a: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solidFill>
                            <a:schemeClr val="tx1"/>
                          </a:solidFill>
                          <a:effectLst/>
                          <a:latin typeface="Calibri"/>
                          <a:ea typeface="Calibri"/>
                          <a:cs typeface="Times New Roman"/>
                        </a:rPr>
                        <a:t>Il ne s’agit pas </a:t>
                      </a:r>
                      <a:r>
                        <a:rPr lang="fr-CA" sz="1200" dirty="0" smtClean="0">
                          <a:solidFill>
                            <a:schemeClr val="tx1"/>
                          </a:solidFill>
                          <a:effectLst/>
                          <a:latin typeface="Calibri"/>
                          <a:ea typeface="Calibri"/>
                          <a:cs typeface="Times New Roman"/>
                        </a:rPr>
                        <a:t>d’un moyen de </a:t>
                      </a:r>
                      <a:r>
                        <a:rPr lang="fr-CA" sz="1200" dirty="0">
                          <a:solidFill>
                            <a:schemeClr val="tx1"/>
                          </a:solidFill>
                          <a:effectLst/>
                          <a:latin typeface="Calibri"/>
                          <a:ea typeface="Calibri"/>
                          <a:cs typeface="Times New Roman"/>
                        </a:rPr>
                        <a:t>contraception, mais bien </a:t>
                      </a:r>
                      <a:r>
                        <a:rPr lang="fr-CA" sz="1200" dirty="0" smtClean="0">
                          <a:solidFill>
                            <a:schemeClr val="tx1"/>
                          </a:solidFill>
                          <a:effectLst/>
                          <a:latin typeface="Calibri"/>
                          <a:ea typeface="Calibri"/>
                          <a:cs typeface="Times New Roman"/>
                        </a:rPr>
                        <a:t>d’un</a:t>
                      </a:r>
                      <a:r>
                        <a:rPr lang="fr-CA" sz="1200" baseline="0" dirty="0" smtClean="0">
                          <a:solidFill>
                            <a:schemeClr val="tx1"/>
                          </a:solidFill>
                          <a:effectLst/>
                          <a:latin typeface="Calibri"/>
                          <a:ea typeface="Calibri"/>
                          <a:cs typeface="Times New Roman"/>
                        </a:rPr>
                        <a:t> moyen </a:t>
                      </a:r>
                      <a:r>
                        <a:rPr lang="fr-CA" sz="1200" dirty="0" smtClean="0">
                          <a:solidFill>
                            <a:schemeClr val="tx1"/>
                          </a:solidFill>
                          <a:effectLst/>
                          <a:latin typeface="Calibri"/>
                          <a:ea typeface="Calibri"/>
                          <a:cs typeface="Times New Roman"/>
                        </a:rPr>
                        <a:t>d’urgence </a:t>
                      </a:r>
                      <a:r>
                        <a:rPr lang="fr-CA" sz="1200" dirty="0">
                          <a:solidFill>
                            <a:schemeClr val="tx1"/>
                          </a:solidFill>
                          <a:effectLst/>
                          <a:latin typeface="Calibri"/>
                          <a:ea typeface="Calibri"/>
                          <a:cs typeface="Times New Roman"/>
                        </a:rPr>
                        <a:t>lorsqu’une relation sexuelle a été non ou mal protégée. N’offre pas de protection contre les ITSS.</a:t>
                      </a:r>
                    </a:p>
                  </a:txBody>
                  <a:tcPr marL="68580" marR="68580" marT="0" marB="0"/>
                </a:tc>
              </a:tr>
              <a:tr h="93610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400" dirty="0" smtClean="0">
                          <a:effectLst/>
                          <a:latin typeface="+mn-lt"/>
                          <a:ea typeface="Calibri"/>
                          <a:cs typeface="Times New Roman"/>
                        </a:rPr>
                        <a:t>Où se le procurer:</a:t>
                      </a:r>
                      <a:r>
                        <a:rPr lang="fr-CA" sz="1400" baseline="0" dirty="0" smtClean="0">
                          <a:effectLst/>
                          <a:latin typeface="+mn-lt"/>
                          <a:ea typeface="Calibri"/>
                          <a:cs typeface="Times New Roman"/>
                        </a:rPr>
                        <a:t> </a:t>
                      </a:r>
                      <a:endParaRPr lang="fr-CA" sz="1400" dirty="0" smtClean="0">
                        <a:effectLst/>
                        <a:latin typeface="+mn-lt"/>
                        <a:ea typeface="Calibri"/>
                        <a:cs typeface="Times New Roman"/>
                      </a:endParaRPr>
                    </a:p>
                    <a:p>
                      <a:pPr>
                        <a:lnSpc>
                          <a:spcPct val="115000"/>
                        </a:lnSpc>
                        <a:spcAft>
                          <a:spcPts val="0"/>
                        </a:spcAft>
                      </a:pP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kern="1200" dirty="0" smtClean="0">
                          <a:solidFill>
                            <a:schemeClr val="dk1"/>
                          </a:solidFill>
                          <a:effectLst/>
                          <a:latin typeface="+mn-lt"/>
                          <a:ea typeface="+mn-ea"/>
                          <a:cs typeface="+mn-cs"/>
                        </a:rPr>
                        <a:t>Gratuitement auprès de l’infirmière du CSSS de l’école et à la clinique des jeunes. On peut également s’en procurer à la pharmacie ou obtenir une prescription auprès de son médecin de famille ou d’un médecin généraliste.</a:t>
                      </a:r>
                      <a:endParaRPr lang="fr-CA" sz="1200" dirty="0">
                        <a:solidFill>
                          <a:schemeClr val="tx1"/>
                        </a:solidFill>
                        <a:effectLst/>
                        <a:latin typeface="Calibri"/>
                        <a:ea typeface="Calibri"/>
                        <a:cs typeface="Times New Roman"/>
                      </a:endParaRPr>
                    </a:p>
                  </a:txBody>
                  <a:tcPr marL="68580" marR="68580" marT="0" marB="0"/>
                </a:tc>
              </a:tr>
            </a:tbl>
          </a:graphicData>
        </a:graphic>
      </p:graphicFrame>
      <p:sp>
        <p:nvSpPr>
          <p:cNvPr id="2" name="Espace réservé du pied de page 1"/>
          <p:cNvSpPr>
            <a:spLocks noGrp="1"/>
          </p:cNvSpPr>
          <p:nvPr>
            <p:ph type="ftr" sz="quarter" idx="11"/>
          </p:nvPr>
        </p:nvSpPr>
        <p:spPr/>
        <p:txBody>
          <a:bodyPr/>
          <a:lstStyle/>
          <a:p>
            <a:pPr>
              <a:defRPr/>
            </a:pPr>
            <a:r>
              <a:rPr lang="fr-CA" smtClean="0"/>
              <a:t>Octobre 2014 | La contraception : Présentation PowerPoint créée par le projet É.R.O.S. volet II</a:t>
            </a:r>
            <a:endParaRPr lang="fr-CA"/>
          </a:p>
        </p:txBody>
      </p:sp>
      <p:sp>
        <p:nvSpPr>
          <p:cNvPr id="3" name="Espace réservé du numéro de diapositive 2"/>
          <p:cNvSpPr>
            <a:spLocks noGrp="1"/>
          </p:cNvSpPr>
          <p:nvPr>
            <p:ph type="sldNum" sz="quarter" idx="12"/>
          </p:nvPr>
        </p:nvSpPr>
        <p:spPr/>
        <p:txBody>
          <a:bodyPr/>
          <a:lstStyle/>
          <a:p>
            <a:pPr>
              <a:defRPr/>
            </a:pPr>
            <a:fld id="{5A48F21F-EAE0-44F7-889A-E94D1976847C}" type="slidenum">
              <a:rPr lang="fr-CA" smtClean="0"/>
              <a:pPr>
                <a:defRPr/>
              </a:pPr>
              <a:t>15</a:t>
            </a:fld>
            <a:endParaRPr lang="fr-CA"/>
          </a:p>
        </p:txBody>
      </p:sp>
    </p:spTree>
    <p:extLst>
      <p:ext uri="{BB962C8B-B14F-4D97-AF65-F5344CB8AC3E}">
        <p14:creationId xmlns:p14="http://schemas.microsoft.com/office/powerpoint/2010/main" val="991576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446058" y="764704"/>
            <a:ext cx="861774" cy="5040560"/>
          </a:xfrm>
          <a:prstGeom prst="rect">
            <a:avLst/>
          </a:prstGeom>
          <a:noFill/>
        </p:spPr>
        <p:txBody>
          <a:bodyPr vert="vert270" wrap="square" rtlCol="0" anchor="ctr">
            <a:spAutoFit/>
          </a:bodyPr>
          <a:lstStyle/>
          <a:p>
            <a:pPr algn="ctr"/>
            <a:r>
              <a:rPr lang="fr-CA" sz="4400" dirty="0" smtClean="0">
                <a:solidFill>
                  <a:schemeClr val="bg1"/>
                </a:solidFill>
              </a:rPr>
              <a:t>Conclusion</a:t>
            </a:r>
            <a:endParaRPr lang="fr-CA" sz="4400" dirty="0">
              <a:solidFill>
                <a:schemeClr val="bg1"/>
              </a:solidFill>
            </a:endParaRPr>
          </a:p>
        </p:txBody>
      </p:sp>
      <p:sp>
        <p:nvSpPr>
          <p:cNvPr id="2" name="Espace réservé du pied de page 1"/>
          <p:cNvSpPr>
            <a:spLocks noGrp="1"/>
          </p:cNvSpPr>
          <p:nvPr>
            <p:ph type="ftr" sz="quarter" idx="11"/>
          </p:nvPr>
        </p:nvSpPr>
        <p:spPr/>
        <p:txBody>
          <a:bodyPr/>
          <a:lstStyle/>
          <a:p>
            <a:pPr>
              <a:defRPr/>
            </a:pPr>
            <a:r>
              <a:rPr lang="fr-CA" smtClean="0"/>
              <a:t>Octobre 2014 | La contraception : Présentation PowerPoint créée par le projet É.R.O.S. volet II</a:t>
            </a:r>
            <a:endParaRPr lang="fr-CA"/>
          </a:p>
        </p:txBody>
      </p:sp>
      <p:sp>
        <p:nvSpPr>
          <p:cNvPr id="3" name="Espace réservé du numéro de diapositive 2"/>
          <p:cNvSpPr>
            <a:spLocks noGrp="1"/>
          </p:cNvSpPr>
          <p:nvPr>
            <p:ph type="sldNum" sz="quarter" idx="12"/>
          </p:nvPr>
        </p:nvSpPr>
        <p:spPr/>
        <p:txBody>
          <a:bodyPr/>
          <a:lstStyle/>
          <a:p>
            <a:pPr>
              <a:defRPr/>
            </a:pPr>
            <a:fld id="{5A48F21F-EAE0-44F7-889A-E94D1976847C}" type="slidenum">
              <a:rPr lang="fr-CA" smtClean="0"/>
              <a:pPr>
                <a:defRPr/>
              </a:pPr>
              <a:t>16</a:t>
            </a:fld>
            <a:endParaRPr lang="fr-CA"/>
          </a:p>
        </p:txBody>
      </p:sp>
      <p:sp>
        <p:nvSpPr>
          <p:cNvPr id="5" name="Espace réservé du contenu 4"/>
          <p:cNvSpPr>
            <a:spLocks noGrp="1"/>
          </p:cNvSpPr>
          <p:nvPr>
            <p:ph idx="1"/>
          </p:nvPr>
        </p:nvSpPr>
        <p:spPr>
          <a:xfrm>
            <a:off x="2699792" y="692696"/>
            <a:ext cx="5987008" cy="5433467"/>
          </a:xfrm>
        </p:spPr>
        <p:txBody>
          <a:bodyPr/>
          <a:lstStyle/>
          <a:p>
            <a:pPr lvl="0"/>
            <a:r>
              <a:rPr lang="fr-FR" sz="2400" dirty="0"/>
              <a:t>La contraception permet d’éviter une grossesse lorsqu’elle est utilisée </a:t>
            </a:r>
            <a:r>
              <a:rPr lang="fr-FR" sz="2400" dirty="0" smtClean="0"/>
              <a:t>correctement.</a:t>
            </a:r>
            <a:endParaRPr lang="fr-CA" sz="2400" dirty="0"/>
          </a:p>
          <a:p>
            <a:r>
              <a:rPr lang="fr-FR" sz="2400" dirty="0"/>
              <a:t>Le condom est le seul moyen qui agit à la fois comme moyen de contraception </a:t>
            </a:r>
            <a:r>
              <a:rPr lang="fr-FR" sz="2400" b="1" u="sng" dirty="0"/>
              <a:t>et</a:t>
            </a:r>
            <a:r>
              <a:rPr lang="fr-FR" sz="2400" dirty="0"/>
              <a:t> comme protection contre les ITSS.</a:t>
            </a:r>
          </a:p>
          <a:p>
            <a:r>
              <a:rPr lang="fr-FR" sz="2400" dirty="0"/>
              <a:t>Les parents et adultes de confiance peuvent répondre à tes questions ou rechercher ces informations avec toi.</a:t>
            </a:r>
          </a:p>
          <a:p>
            <a:r>
              <a:rPr lang="fr-FR" sz="2400" dirty="0"/>
              <a:t>L’infirmière est une excellente ressource pour parler de tout ça et avoir accès à plusieurs services</a:t>
            </a:r>
            <a:r>
              <a:rPr lang="fr-FR" sz="2400" dirty="0" smtClean="0"/>
              <a:t>.</a:t>
            </a:r>
            <a:endParaRPr lang="fr-CA" sz="2400" dirty="0"/>
          </a:p>
        </p:txBody>
      </p:sp>
    </p:spTree>
    <p:extLst>
      <p:ext uri="{BB962C8B-B14F-4D97-AF65-F5344CB8AC3E}">
        <p14:creationId xmlns:p14="http://schemas.microsoft.com/office/powerpoint/2010/main" val="2057691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107504" y="764704"/>
            <a:ext cx="1538883" cy="5040560"/>
          </a:xfrm>
          <a:prstGeom prst="rect">
            <a:avLst/>
          </a:prstGeom>
          <a:noFill/>
        </p:spPr>
        <p:txBody>
          <a:bodyPr vert="vert270" wrap="square" rtlCol="0" anchor="ctr">
            <a:spAutoFit/>
          </a:bodyPr>
          <a:lstStyle/>
          <a:p>
            <a:pPr algn="ctr"/>
            <a:r>
              <a:rPr lang="fr-CA" sz="4400" dirty="0" smtClean="0">
                <a:solidFill>
                  <a:schemeClr val="bg1"/>
                </a:solidFill>
              </a:rPr>
              <a:t>L’infirmière du CSSS de l’école</a:t>
            </a:r>
            <a:endParaRPr lang="fr-CA" sz="4400" dirty="0">
              <a:solidFill>
                <a:schemeClr val="bg1"/>
              </a:solidFill>
            </a:endParaRPr>
          </a:p>
        </p:txBody>
      </p:sp>
      <p:sp>
        <p:nvSpPr>
          <p:cNvPr id="2" name="Espace réservé du pied de page 1"/>
          <p:cNvSpPr>
            <a:spLocks noGrp="1"/>
          </p:cNvSpPr>
          <p:nvPr>
            <p:ph type="ftr" sz="quarter" idx="11"/>
          </p:nvPr>
        </p:nvSpPr>
        <p:spPr/>
        <p:txBody>
          <a:bodyPr/>
          <a:lstStyle/>
          <a:p>
            <a:pPr>
              <a:defRPr/>
            </a:pPr>
            <a:r>
              <a:rPr lang="fr-CA" smtClean="0"/>
              <a:t>Octobre 2014 | La contraception : Présentation PowerPoint créée par le projet É.R.O.S. volet II</a:t>
            </a:r>
            <a:endParaRPr lang="fr-CA"/>
          </a:p>
        </p:txBody>
      </p:sp>
      <p:sp>
        <p:nvSpPr>
          <p:cNvPr id="3" name="Espace réservé du numéro de diapositive 2"/>
          <p:cNvSpPr>
            <a:spLocks noGrp="1"/>
          </p:cNvSpPr>
          <p:nvPr>
            <p:ph type="sldNum" sz="quarter" idx="12"/>
          </p:nvPr>
        </p:nvSpPr>
        <p:spPr/>
        <p:txBody>
          <a:bodyPr/>
          <a:lstStyle/>
          <a:p>
            <a:pPr>
              <a:defRPr/>
            </a:pPr>
            <a:fld id="{5A48F21F-EAE0-44F7-889A-E94D1976847C}" type="slidenum">
              <a:rPr lang="fr-CA" smtClean="0"/>
              <a:pPr>
                <a:defRPr/>
              </a:pPr>
              <a:t>17</a:t>
            </a:fld>
            <a:endParaRPr lang="fr-CA"/>
          </a:p>
        </p:txBody>
      </p:sp>
      <p:sp>
        <p:nvSpPr>
          <p:cNvPr id="5" name="Espace réservé du contenu 4"/>
          <p:cNvSpPr>
            <a:spLocks noGrp="1"/>
          </p:cNvSpPr>
          <p:nvPr>
            <p:ph idx="1"/>
          </p:nvPr>
        </p:nvSpPr>
        <p:spPr>
          <a:xfrm>
            <a:off x="2406588" y="116632"/>
            <a:ext cx="6059016" cy="4248472"/>
          </a:xfrm>
        </p:spPr>
        <p:txBody>
          <a:bodyPr/>
          <a:lstStyle/>
          <a:p>
            <a:pPr lvl="0"/>
            <a:r>
              <a:rPr lang="fr-CA" sz="2400" dirty="0"/>
              <a:t>Initiation d’une contraception hormonale ou d’un stérilet et au besoin, dépannage contraceptif;</a:t>
            </a:r>
          </a:p>
          <a:p>
            <a:pPr lvl="0"/>
            <a:r>
              <a:rPr lang="fr-CA" sz="2400" dirty="0"/>
              <a:t>Accès au condom, à la contraception orale d’urgence;</a:t>
            </a:r>
          </a:p>
          <a:p>
            <a:pPr lvl="0"/>
            <a:r>
              <a:rPr lang="fr-CA" sz="2400" dirty="0"/>
              <a:t>Accès au test de grossesse ainsi </a:t>
            </a:r>
            <a:r>
              <a:rPr lang="fr-CA" sz="2400" dirty="0" smtClean="0"/>
              <a:t>qu’aux tests </a:t>
            </a:r>
            <a:r>
              <a:rPr lang="fr-CA" sz="2400" dirty="0"/>
              <a:t>de dépistage des ITSS;</a:t>
            </a:r>
          </a:p>
          <a:p>
            <a:pPr lvl="0"/>
            <a:r>
              <a:rPr lang="fr-CA" sz="2400" dirty="0"/>
              <a:t>Counseling sur les activités sexuelles, le condom et les moyens de contraception;</a:t>
            </a:r>
          </a:p>
          <a:p>
            <a:pPr lvl="0"/>
            <a:r>
              <a:rPr lang="fr-CA" sz="2400" dirty="0"/>
              <a:t>Counseling quant à l’issue d’une grossesse</a:t>
            </a:r>
            <a:r>
              <a:rPr lang="fr-CA" sz="2400" dirty="0" smtClean="0"/>
              <a:t>.</a:t>
            </a:r>
            <a:endParaRPr lang="fr-CA" sz="2400" dirty="0"/>
          </a:p>
        </p:txBody>
      </p:sp>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5936" y="4293096"/>
            <a:ext cx="2880320" cy="1919644"/>
          </a:xfrm>
          <a:prstGeom prst="rect">
            <a:avLst/>
          </a:prstGeom>
        </p:spPr>
      </p:pic>
    </p:spTree>
    <p:extLst>
      <p:ext uri="{BB962C8B-B14F-4D97-AF65-F5344CB8AC3E}">
        <p14:creationId xmlns:p14="http://schemas.microsoft.com/office/powerpoint/2010/main" val="2471244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107504" y="764704"/>
            <a:ext cx="1538883" cy="5040560"/>
          </a:xfrm>
          <a:prstGeom prst="rect">
            <a:avLst/>
          </a:prstGeom>
          <a:noFill/>
        </p:spPr>
        <p:txBody>
          <a:bodyPr vert="vert270" wrap="square" rtlCol="0" anchor="ctr">
            <a:spAutoFit/>
          </a:bodyPr>
          <a:lstStyle/>
          <a:p>
            <a:pPr algn="ctr"/>
            <a:r>
              <a:rPr lang="fr-CA" sz="4400" dirty="0">
                <a:solidFill>
                  <a:schemeClr val="bg1"/>
                </a:solidFill>
              </a:rPr>
              <a:t>Moyen de </a:t>
            </a:r>
            <a:r>
              <a:rPr lang="fr-CA" sz="4400" dirty="0" smtClean="0">
                <a:solidFill>
                  <a:schemeClr val="bg1"/>
                </a:solidFill>
              </a:rPr>
              <a:t>contraception</a:t>
            </a:r>
            <a:endParaRPr lang="fr-CA" sz="4400" dirty="0">
              <a:solidFill>
                <a:schemeClr val="bg1"/>
              </a:solidFill>
            </a:endParaRPr>
          </a:p>
        </p:txBody>
      </p:sp>
      <p:sp>
        <p:nvSpPr>
          <p:cNvPr id="3" name="Titre 1"/>
          <p:cNvSpPr txBox="1">
            <a:spLocks/>
          </p:cNvSpPr>
          <p:nvPr>
            <p:custDataLst>
              <p:tags r:id="rId2"/>
            </p:custDataLst>
          </p:nvPr>
        </p:nvSpPr>
        <p:spPr bwMode="auto">
          <a:xfrm>
            <a:off x="1547664" y="620688"/>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Aft>
                <a:spcPts val="0"/>
              </a:spcAft>
              <a:defRPr/>
            </a:pPr>
            <a:r>
              <a:rPr lang="fr-CA" sz="4000" dirty="0" smtClean="0">
                <a:solidFill>
                  <a:schemeClr val="tx1">
                    <a:lumMod val="65000"/>
                    <a:lumOff val="35000"/>
                  </a:schemeClr>
                </a:solidFill>
              </a:rPr>
              <a:t>La pilule contraceptive</a:t>
            </a:r>
            <a:br>
              <a:rPr lang="fr-CA" sz="4000" dirty="0" smtClean="0">
                <a:solidFill>
                  <a:schemeClr val="tx1">
                    <a:lumMod val="65000"/>
                    <a:lumOff val="35000"/>
                  </a:schemeClr>
                </a:solidFill>
              </a:rPr>
            </a:br>
            <a:endParaRPr lang="fr-CA" sz="4000" dirty="0" smtClean="0">
              <a:solidFill>
                <a:schemeClr val="tx1">
                  <a:lumMod val="65000"/>
                  <a:lumOff val="35000"/>
                </a:schemeClr>
              </a:solidFill>
            </a:endParaRPr>
          </a:p>
        </p:txBody>
      </p:sp>
      <p:sp>
        <p:nvSpPr>
          <p:cNvPr id="2" name="Espace réservé du pied de page 1"/>
          <p:cNvSpPr>
            <a:spLocks noGrp="1"/>
          </p:cNvSpPr>
          <p:nvPr>
            <p:ph type="ftr" sz="quarter" idx="11"/>
          </p:nvPr>
        </p:nvSpPr>
        <p:spPr/>
        <p:txBody>
          <a:bodyPr/>
          <a:lstStyle/>
          <a:p>
            <a:pPr>
              <a:defRPr/>
            </a:pPr>
            <a:r>
              <a:rPr lang="fr-CA" smtClean="0"/>
              <a:t>Octobre 2014 | La contraception : Présentation PowerPoint créée par le projet É.R.O.S. volet II</a:t>
            </a:r>
            <a:endParaRPr lang="fr-CA"/>
          </a:p>
        </p:txBody>
      </p:sp>
      <p:sp>
        <p:nvSpPr>
          <p:cNvPr id="5" name="Espace réservé du numéro de diapositive 4"/>
          <p:cNvSpPr>
            <a:spLocks noGrp="1"/>
          </p:cNvSpPr>
          <p:nvPr>
            <p:ph type="sldNum" sz="quarter" idx="12"/>
          </p:nvPr>
        </p:nvSpPr>
        <p:spPr/>
        <p:txBody>
          <a:bodyPr/>
          <a:lstStyle/>
          <a:p>
            <a:pPr>
              <a:defRPr/>
            </a:pPr>
            <a:fld id="{5A48F21F-EAE0-44F7-889A-E94D1976847C}" type="slidenum">
              <a:rPr lang="fr-CA" smtClean="0"/>
              <a:pPr>
                <a:defRPr/>
              </a:pPr>
              <a:t>2</a:t>
            </a:fld>
            <a:endParaRPr lang="fr-CA"/>
          </a:p>
        </p:txBody>
      </p:sp>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9752" y="1524422"/>
            <a:ext cx="6372708" cy="4248472"/>
          </a:xfrm>
          <a:prstGeom prst="rect">
            <a:avLst/>
          </a:prstGeom>
          <a:ln>
            <a:solidFill>
              <a:schemeClr val="tx1"/>
            </a:solidFill>
          </a:ln>
        </p:spPr>
      </p:pic>
    </p:spTree>
    <p:extLst>
      <p:ext uri="{BB962C8B-B14F-4D97-AF65-F5344CB8AC3E}">
        <p14:creationId xmlns:p14="http://schemas.microsoft.com/office/powerpoint/2010/main" val="1958903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107504" y="764704"/>
            <a:ext cx="1538883" cy="5040560"/>
          </a:xfrm>
          <a:prstGeom prst="rect">
            <a:avLst/>
          </a:prstGeom>
          <a:noFill/>
        </p:spPr>
        <p:txBody>
          <a:bodyPr vert="vert270" wrap="square" rtlCol="0" anchor="ctr">
            <a:spAutoFit/>
          </a:bodyPr>
          <a:lstStyle/>
          <a:p>
            <a:pPr algn="ctr"/>
            <a:r>
              <a:rPr lang="fr-CA" sz="4400" dirty="0">
                <a:solidFill>
                  <a:schemeClr val="bg1"/>
                </a:solidFill>
              </a:rPr>
              <a:t>Moyen de </a:t>
            </a:r>
            <a:r>
              <a:rPr lang="fr-CA" sz="4400" dirty="0" smtClean="0">
                <a:solidFill>
                  <a:schemeClr val="bg1"/>
                </a:solidFill>
              </a:rPr>
              <a:t>contraception</a:t>
            </a:r>
            <a:endParaRPr lang="fr-CA" sz="4400" dirty="0">
              <a:solidFill>
                <a:schemeClr val="bg1"/>
              </a:solidFill>
            </a:endParaRPr>
          </a:p>
        </p:txBody>
      </p:sp>
      <p:graphicFrame>
        <p:nvGraphicFramePr>
          <p:cNvPr id="8" name="Espace réservé du contenu 7"/>
          <p:cNvGraphicFramePr>
            <a:graphicFrameLocks noGrp="1"/>
          </p:cNvGraphicFramePr>
          <p:nvPr>
            <p:ph idx="1"/>
            <p:custDataLst>
              <p:tags r:id="rId2"/>
            </p:custDataLst>
            <p:extLst>
              <p:ext uri="{D42A27DB-BD31-4B8C-83A1-F6EECF244321}">
                <p14:modId xmlns:p14="http://schemas.microsoft.com/office/powerpoint/2010/main" val="285640797"/>
              </p:ext>
            </p:extLst>
          </p:nvPr>
        </p:nvGraphicFramePr>
        <p:xfrm>
          <a:off x="2555776" y="235977"/>
          <a:ext cx="6408712" cy="5851419"/>
        </p:xfrm>
        <a:graphic>
          <a:graphicData uri="http://schemas.openxmlformats.org/drawingml/2006/table">
            <a:tbl>
              <a:tblPr firstRow="1" firstCol="1" bandRow="1" bandCol="1">
                <a:tableStyleId>{7DF18680-E054-41AD-8BC1-D1AEF772440D}</a:tableStyleId>
              </a:tblPr>
              <a:tblGrid>
                <a:gridCol w="1792284"/>
                <a:gridCol w="4616428"/>
              </a:tblGrid>
              <a:tr h="261113">
                <a:tc gridSpan="2">
                  <a:txBody>
                    <a:bodyPr/>
                    <a:lstStyle/>
                    <a:p>
                      <a:pPr>
                        <a:lnSpc>
                          <a:spcPct val="115000"/>
                        </a:lnSpc>
                        <a:spcAft>
                          <a:spcPts val="0"/>
                        </a:spcAft>
                      </a:pPr>
                      <a:r>
                        <a:rPr lang="fr-CA" sz="2000" dirty="0">
                          <a:effectLst/>
                        </a:rPr>
                        <a:t>La pilule contraceptive</a:t>
                      </a:r>
                      <a:endParaRPr lang="fr-CA" sz="2000" dirty="0">
                        <a:effectLst/>
                        <a:latin typeface="Calibri"/>
                        <a:ea typeface="Calibri"/>
                        <a:cs typeface="Times New Roman"/>
                      </a:endParaRPr>
                    </a:p>
                  </a:txBody>
                  <a:tcPr marL="56764" marR="56764" marT="0" marB="0"/>
                </a:tc>
                <a:tc hMerge="1">
                  <a:txBody>
                    <a:bodyPr/>
                    <a:lstStyle/>
                    <a:p>
                      <a:endParaRPr lang="fr-CA"/>
                    </a:p>
                  </a:txBody>
                  <a:tcPr/>
                </a:tc>
              </a:tr>
              <a:tr h="203088">
                <a:tc>
                  <a:txBody>
                    <a:bodyPr/>
                    <a:lstStyle/>
                    <a:p>
                      <a:pPr>
                        <a:lnSpc>
                          <a:spcPct val="115000"/>
                        </a:lnSpc>
                        <a:spcAft>
                          <a:spcPts val="0"/>
                        </a:spcAft>
                      </a:pPr>
                      <a:r>
                        <a:rPr lang="fr-CA" sz="1400" dirty="0">
                          <a:effectLst/>
                        </a:rPr>
                        <a:t>Type de méthode :</a:t>
                      </a: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effectLst/>
                        </a:rPr>
                        <a:t>Méthode hormonale</a:t>
                      </a:r>
                      <a:endParaRPr lang="fr-CA" sz="1200" dirty="0">
                        <a:effectLst/>
                        <a:latin typeface="Calibri"/>
                        <a:ea typeface="Calibri"/>
                        <a:cs typeface="Times New Roman"/>
                      </a:endParaRPr>
                    </a:p>
                  </a:txBody>
                  <a:tcPr marL="56764" marR="56764" marT="0" marB="0"/>
                </a:tc>
              </a:tr>
              <a:tr h="868947">
                <a:tc>
                  <a:txBody>
                    <a:bodyPr/>
                    <a:lstStyle/>
                    <a:p>
                      <a:pPr>
                        <a:lnSpc>
                          <a:spcPct val="115000"/>
                        </a:lnSpc>
                        <a:spcAft>
                          <a:spcPts val="0"/>
                        </a:spcAft>
                      </a:pPr>
                      <a:r>
                        <a:rPr lang="fr-CA" sz="1400" dirty="0">
                          <a:effectLst/>
                        </a:rPr>
                        <a:t>Description </a:t>
                      </a:r>
                      <a:r>
                        <a:rPr lang="fr-CA" sz="1400" dirty="0" smtClean="0">
                          <a:effectLst/>
                        </a:rPr>
                        <a:t>du moyen:</a:t>
                      </a: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effectLst/>
                        </a:rPr>
                        <a:t>Il s’agit de pilules contenant des hormones similaires à celles que produit naturellement le corps humain : de l’œstrogène et/ou de la progestérone. Il existe de nombreuses sortes de pilules selon les hormones contenues et le dosage qu’elles contiennent.</a:t>
                      </a:r>
                      <a:endParaRPr lang="fr-CA" sz="1200" dirty="0">
                        <a:effectLst/>
                        <a:latin typeface="Calibri"/>
                        <a:ea typeface="Calibri"/>
                        <a:cs typeface="Times New Roman"/>
                      </a:endParaRPr>
                    </a:p>
                  </a:txBody>
                  <a:tcPr marL="56764" marR="56764" marT="0" marB="0"/>
                </a:tc>
              </a:tr>
              <a:tr h="1218528">
                <a:tc>
                  <a:txBody>
                    <a:bodyPr/>
                    <a:lstStyle/>
                    <a:p>
                      <a:pPr>
                        <a:lnSpc>
                          <a:spcPct val="115000"/>
                        </a:lnSpc>
                        <a:spcAft>
                          <a:spcPts val="0"/>
                        </a:spcAft>
                      </a:pPr>
                      <a:r>
                        <a:rPr lang="fr-CA" sz="1400">
                          <a:effectLst/>
                        </a:rPr>
                        <a:t>Description du mode d’action :</a:t>
                      </a:r>
                      <a:endParaRPr lang="fr-CA" sz="140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effectLst/>
                        </a:rPr>
                        <a:t>Les hormones libérées : </a:t>
                      </a:r>
                    </a:p>
                    <a:p>
                      <a:pPr algn="just">
                        <a:lnSpc>
                          <a:spcPct val="115000"/>
                        </a:lnSpc>
                        <a:spcAft>
                          <a:spcPts val="0"/>
                        </a:spcAft>
                      </a:pPr>
                      <a:r>
                        <a:rPr lang="fr-CA" sz="1200" dirty="0">
                          <a:effectLst/>
                        </a:rPr>
                        <a:t>1) empêchent l’ovulation;</a:t>
                      </a:r>
                    </a:p>
                    <a:p>
                      <a:pPr marL="180975" indent="-180975" algn="just">
                        <a:lnSpc>
                          <a:spcPct val="115000"/>
                        </a:lnSpc>
                        <a:spcAft>
                          <a:spcPts val="0"/>
                        </a:spcAft>
                      </a:pPr>
                      <a:r>
                        <a:rPr lang="fr-CA" sz="1200" dirty="0">
                          <a:effectLst/>
                        </a:rPr>
                        <a:t>2) épaississent la glaire cervicale ce qui rend difficile l’ascension des spermatozoïdes jusqu’à l’ovule;</a:t>
                      </a:r>
                    </a:p>
                    <a:p>
                      <a:pPr marL="180975" indent="-180975" algn="just">
                        <a:lnSpc>
                          <a:spcPct val="115000"/>
                        </a:lnSpc>
                        <a:spcAft>
                          <a:spcPts val="0"/>
                        </a:spcAft>
                      </a:pPr>
                      <a:r>
                        <a:rPr lang="fr-CA" sz="1200" dirty="0">
                          <a:effectLst/>
                        </a:rPr>
                        <a:t>3) modifient l’endomètre, ce qui rend difficile la fixation du zygote dans l’utérus.</a:t>
                      </a:r>
                      <a:endParaRPr lang="fr-CA" sz="1200" dirty="0">
                        <a:effectLst/>
                        <a:latin typeface="Calibri"/>
                        <a:ea typeface="Calibri"/>
                        <a:cs typeface="Times New Roman"/>
                      </a:endParaRPr>
                    </a:p>
                  </a:txBody>
                  <a:tcPr marL="56764" marR="56764" marT="0" marB="0"/>
                </a:tc>
              </a:tr>
              <a:tr h="203088">
                <a:tc>
                  <a:txBody>
                    <a:bodyPr/>
                    <a:lstStyle/>
                    <a:p>
                      <a:pPr>
                        <a:lnSpc>
                          <a:spcPct val="115000"/>
                        </a:lnSpc>
                        <a:spcAft>
                          <a:spcPts val="0"/>
                        </a:spcAft>
                      </a:pPr>
                      <a:r>
                        <a:rPr lang="fr-CA" sz="1400">
                          <a:effectLst/>
                        </a:rPr>
                        <a:t>Comment l’utiliser :</a:t>
                      </a:r>
                      <a:endParaRPr lang="fr-CA" sz="140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effectLst/>
                        </a:rPr>
                        <a:t>Prendre une pilule </a:t>
                      </a:r>
                      <a:r>
                        <a:rPr lang="fr-CA" sz="1200" dirty="0" smtClean="0">
                          <a:effectLst/>
                        </a:rPr>
                        <a:t>tous </a:t>
                      </a:r>
                      <a:r>
                        <a:rPr lang="fr-CA" sz="1200" dirty="0">
                          <a:effectLst/>
                        </a:rPr>
                        <a:t>les jours, à la même heure. </a:t>
                      </a:r>
                      <a:endParaRPr lang="fr-CA" sz="1200" dirty="0">
                        <a:effectLst/>
                        <a:latin typeface="Calibri"/>
                        <a:ea typeface="Calibri"/>
                        <a:cs typeface="Times New Roman"/>
                      </a:endParaRPr>
                    </a:p>
                  </a:txBody>
                  <a:tcPr marL="56764" marR="56764" marT="0" marB="0"/>
                </a:tc>
              </a:tr>
              <a:tr h="406176">
                <a:tc>
                  <a:txBody>
                    <a:bodyPr/>
                    <a:lstStyle/>
                    <a:p>
                      <a:pPr>
                        <a:lnSpc>
                          <a:spcPct val="115000"/>
                        </a:lnSpc>
                        <a:spcAft>
                          <a:spcPts val="0"/>
                        </a:spcAft>
                      </a:pPr>
                      <a:r>
                        <a:rPr lang="fr-CA" sz="1400" dirty="0">
                          <a:effectLst/>
                        </a:rPr>
                        <a:t>Qui </a:t>
                      </a:r>
                      <a:r>
                        <a:rPr lang="fr-CA" sz="1400" dirty="0" smtClean="0">
                          <a:effectLst/>
                        </a:rPr>
                        <a:t>l’utilise</a:t>
                      </a:r>
                      <a:r>
                        <a:rPr lang="fr-CA" sz="1400" dirty="0">
                          <a:effectLst/>
                        </a:rPr>
                        <a:t> :</a:t>
                      </a: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effectLst/>
                          <a:sym typeface="Wingdings"/>
                        </a:rPr>
                        <a:t></a:t>
                      </a:r>
                      <a:r>
                        <a:rPr lang="fr-CA" sz="1200" dirty="0">
                          <a:effectLst/>
                        </a:rPr>
                        <a:t>Garçon</a:t>
                      </a:r>
                    </a:p>
                    <a:p>
                      <a:pPr algn="just">
                        <a:lnSpc>
                          <a:spcPct val="115000"/>
                        </a:lnSpc>
                        <a:spcAft>
                          <a:spcPts val="0"/>
                        </a:spcAft>
                      </a:pPr>
                      <a:r>
                        <a:rPr lang="fr-CA" sz="1200" dirty="0">
                          <a:effectLst/>
                          <a:sym typeface="Wingdings"/>
                        </a:rPr>
                        <a:t></a:t>
                      </a:r>
                      <a:r>
                        <a:rPr lang="fr-CA" sz="1200" dirty="0" smtClean="0">
                          <a:effectLst/>
                        </a:rPr>
                        <a:t>Fille</a:t>
                      </a:r>
                    </a:p>
                    <a:p>
                      <a:pPr algn="just">
                        <a:lnSpc>
                          <a:spcPct val="115000"/>
                        </a:lnSpc>
                        <a:spcAft>
                          <a:spcPts val="0"/>
                        </a:spcAft>
                      </a:pPr>
                      <a:r>
                        <a:rPr lang="fr-CA" sz="1200" kern="1200" dirty="0" smtClean="0">
                          <a:solidFill>
                            <a:schemeClr val="dk1"/>
                          </a:solidFill>
                          <a:effectLst/>
                          <a:latin typeface="+mn-lt"/>
                          <a:ea typeface="+mn-ea"/>
                          <a:cs typeface="+mn-cs"/>
                        </a:rPr>
                        <a:t>Le garçon peut s’impliquer en programmant une alarme qui rappellera tant au garçon qu’à la fille l’heure de prise de la pilule. Il peut également vérifier avec elle si elle a pris sa pilule et l’accompagner lors de l’achat.</a:t>
                      </a:r>
                      <a:endParaRPr lang="fr-CA" sz="1200" kern="1200" dirty="0">
                        <a:solidFill>
                          <a:schemeClr val="dk1"/>
                        </a:solidFill>
                        <a:effectLst/>
                        <a:latin typeface="+mn-lt"/>
                        <a:ea typeface="+mn-ea"/>
                        <a:cs typeface="+mn-cs"/>
                      </a:endParaRPr>
                    </a:p>
                  </a:txBody>
                  <a:tcPr marL="56764" marR="56764" marT="0" marB="0"/>
                </a:tc>
              </a:tr>
              <a:tr h="609264">
                <a:tc>
                  <a:txBody>
                    <a:bodyPr/>
                    <a:lstStyle/>
                    <a:p>
                      <a:pPr>
                        <a:lnSpc>
                          <a:spcPct val="115000"/>
                        </a:lnSpc>
                        <a:spcAft>
                          <a:spcPts val="0"/>
                        </a:spcAft>
                      </a:pPr>
                      <a:r>
                        <a:rPr lang="fr-CA" sz="1400">
                          <a:effectLst/>
                        </a:rPr>
                        <a:t>Avantages :</a:t>
                      </a:r>
                      <a:endParaRPr lang="fr-CA" sz="140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effectLst/>
                        </a:rPr>
                        <a:t>Régularisation du cycle menstruel, diminution de l’acné, diminution des douleurs menstruelles, méthode très efficace.</a:t>
                      </a:r>
                      <a:endParaRPr lang="fr-CA" sz="1200" dirty="0">
                        <a:effectLst/>
                        <a:latin typeface="Calibri"/>
                        <a:ea typeface="Calibri"/>
                        <a:cs typeface="Times New Roman"/>
                      </a:endParaRPr>
                    </a:p>
                  </a:txBody>
                  <a:tcPr marL="56764" marR="56764" marT="0" marB="0"/>
                </a:tc>
              </a:tr>
              <a:tr h="609264">
                <a:tc>
                  <a:txBody>
                    <a:bodyPr/>
                    <a:lstStyle/>
                    <a:p>
                      <a:pPr>
                        <a:lnSpc>
                          <a:spcPct val="115000"/>
                        </a:lnSpc>
                        <a:spcAft>
                          <a:spcPts val="0"/>
                        </a:spcAft>
                      </a:pPr>
                      <a:r>
                        <a:rPr lang="fr-CA" sz="1400" dirty="0">
                          <a:effectLst/>
                        </a:rPr>
                        <a:t>Inconvénients :</a:t>
                      </a: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effectLst/>
                        </a:rPr>
                        <a:t>N’offre pas de protection contre les ITSS, exige de la rigueur pour la prendre chaque jour à la même heure. Effets secondaires possibles.</a:t>
                      </a:r>
                      <a:endParaRPr lang="fr-CA" sz="1200" dirty="0">
                        <a:effectLst/>
                        <a:latin typeface="Calibri"/>
                        <a:ea typeface="Calibri"/>
                        <a:cs typeface="Times New Roman"/>
                      </a:endParaRPr>
                    </a:p>
                  </a:txBody>
                  <a:tcPr marL="56764" marR="56764" marT="0" marB="0"/>
                </a:tc>
              </a:tr>
              <a:tr h="609264">
                <a:tc>
                  <a:txBody>
                    <a:bodyPr/>
                    <a:lstStyle/>
                    <a:p>
                      <a:pPr>
                        <a:lnSpc>
                          <a:spcPct val="115000"/>
                        </a:lnSpc>
                        <a:spcAft>
                          <a:spcPts val="0"/>
                        </a:spcAft>
                      </a:pPr>
                      <a:r>
                        <a:rPr lang="fr-CA" sz="1400" dirty="0" smtClean="0">
                          <a:effectLst/>
                          <a:latin typeface="Calibri"/>
                          <a:ea typeface="Calibri"/>
                          <a:cs typeface="Times New Roman"/>
                        </a:rPr>
                        <a:t>Où se le procurer:</a:t>
                      </a:r>
                      <a:r>
                        <a:rPr lang="fr-CA" sz="1400" baseline="0" dirty="0" smtClean="0">
                          <a:effectLst/>
                          <a:latin typeface="Calibri"/>
                          <a:ea typeface="Calibri"/>
                          <a:cs typeface="Times New Roman"/>
                        </a:rPr>
                        <a:t> </a:t>
                      </a:r>
                      <a:endParaRPr lang="fr-CA" sz="1400" dirty="0">
                        <a:effectLst/>
                        <a:latin typeface="Calibri"/>
                        <a:ea typeface="Calibri"/>
                        <a:cs typeface="Times New Roman"/>
                      </a:endParaRPr>
                    </a:p>
                  </a:txBody>
                  <a:tcPr marL="56764" marR="56764" marT="0" marB="0"/>
                </a:tc>
                <a:tc>
                  <a:txBody>
                    <a:bodyPr/>
                    <a:lstStyle/>
                    <a:p>
                      <a:pPr marL="0" algn="just" defTabSz="914400" rtl="0" eaLnBrk="1" latinLnBrk="0" hangingPunct="1">
                        <a:lnSpc>
                          <a:spcPct val="115000"/>
                        </a:lnSpc>
                        <a:spcAft>
                          <a:spcPts val="0"/>
                        </a:spcAft>
                      </a:pPr>
                      <a:r>
                        <a:rPr lang="fr-CA" sz="1200" kern="1200" dirty="0" smtClean="0">
                          <a:solidFill>
                            <a:schemeClr val="dk1"/>
                          </a:solidFill>
                          <a:effectLst/>
                          <a:latin typeface="+mn-lt"/>
                          <a:ea typeface="+mn-ea"/>
                          <a:cs typeface="+mn-cs"/>
                        </a:rPr>
                        <a:t>À la clinique des jeunes, auprès de l’infirmière du CSSS de l’école, de son médecin de famille ou d’un médecin généraliste.</a:t>
                      </a:r>
                      <a:endParaRPr lang="fr-CA" sz="1200" kern="1200" dirty="0">
                        <a:solidFill>
                          <a:schemeClr val="dk1"/>
                        </a:solidFill>
                        <a:effectLst/>
                        <a:latin typeface="+mn-lt"/>
                        <a:ea typeface="+mn-ea"/>
                        <a:cs typeface="+mn-cs"/>
                      </a:endParaRPr>
                    </a:p>
                  </a:txBody>
                  <a:tcPr marL="56764" marR="56764" marT="0" marB="0"/>
                </a:tc>
              </a:tr>
            </a:tbl>
          </a:graphicData>
        </a:graphic>
      </p:graphicFrame>
      <p:sp>
        <p:nvSpPr>
          <p:cNvPr id="2" name="ZoneTexte 1"/>
          <p:cNvSpPr txBox="1"/>
          <p:nvPr>
            <p:custDataLst>
              <p:tags r:id="rId3"/>
            </p:custDataLst>
          </p:nvPr>
        </p:nvSpPr>
        <p:spPr>
          <a:xfrm>
            <a:off x="0" y="0"/>
            <a:ext cx="3810000" cy="1270000"/>
          </a:xfrm>
          <a:prstGeom prst="rect">
            <a:avLst/>
          </a:prstGeom>
          <a:noFill/>
        </p:spPr>
        <p:txBody>
          <a:bodyPr vert="horz" rtlCol="0">
            <a:spAutoFit/>
          </a:bodyPr>
          <a:lstStyle/>
          <a:p>
            <a:endParaRPr lang="fr-CA"/>
          </a:p>
        </p:txBody>
      </p:sp>
      <p:sp>
        <p:nvSpPr>
          <p:cNvPr id="3" name="ZoneTexte 2"/>
          <p:cNvSpPr txBox="1"/>
          <p:nvPr>
            <p:custDataLst>
              <p:tags r:id="rId4"/>
            </p:custDataLst>
          </p:nvPr>
        </p:nvSpPr>
        <p:spPr>
          <a:xfrm>
            <a:off x="0" y="0"/>
            <a:ext cx="3810000" cy="1270000"/>
          </a:xfrm>
          <a:prstGeom prst="rect">
            <a:avLst/>
          </a:prstGeom>
          <a:noFill/>
        </p:spPr>
        <p:txBody>
          <a:bodyPr vert="horz" rtlCol="0">
            <a:spAutoFit/>
          </a:bodyPr>
          <a:lstStyle/>
          <a:p>
            <a:endParaRPr lang="fr-CA"/>
          </a:p>
        </p:txBody>
      </p:sp>
      <p:sp>
        <p:nvSpPr>
          <p:cNvPr id="5" name="ZoneTexte 4"/>
          <p:cNvSpPr txBox="1"/>
          <p:nvPr>
            <p:custDataLst>
              <p:tags r:id="rId5"/>
            </p:custDataLst>
          </p:nvPr>
        </p:nvSpPr>
        <p:spPr>
          <a:xfrm>
            <a:off x="0" y="0"/>
            <a:ext cx="3810000" cy="1270000"/>
          </a:xfrm>
          <a:prstGeom prst="rect">
            <a:avLst/>
          </a:prstGeom>
          <a:noFill/>
        </p:spPr>
        <p:txBody>
          <a:bodyPr vert="horz" rtlCol="0">
            <a:spAutoFit/>
          </a:bodyPr>
          <a:lstStyle/>
          <a:p>
            <a:endParaRPr lang="fr-CA"/>
          </a:p>
        </p:txBody>
      </p:sp>
      <p:sp>
        <p:nvSpPr>
          <p:cNvPr id="6" name="Espace réservé du pied de page 5"/>
          <p:cNvSpPr>
            <a:spLocks noGrp="1"/>
          </p:cNvSpPr>
          <p:nvPr>
            <p:ph type="ftr" sz="quarter" idx="11"/>
          </p:nvPr>
        </p:nvSpPr>
        <p:spPr/>
        <p:txBody>
          <a:bodyPr/>
          <a:lstStyle/>
          <a:p>
            <a:pPr>
              <a:defRPr/>
            </a:pPr>
            <a:r>
              <a:rPr lang="fr-CA" smtClean="0"/>
              <a:t>Octobre 2014 | La contraception : Présentation PowerPoint créée par le projet É.R.O.S. volet II</a:t>
            </a:r>
            <a:endParaRPr lang="fr-CA"/>
          </a:p>
        </p:txBody>
      </p:sp>
      <p:sp>
        <p:nvSpPr>
          <p:cNvPr id="7" name="Espace réservé du numéro de diapositive 6"/>
          <p:cNvSpPr>
            <a:spLocks noGrp="1"/>
          </p:cNvSpPr>
          <p:nvPr>
            <p:ph type="sldNum" sz="quarter" idx="12"/>
          </p:nvPr>
        </p:nvSpPr>
        <p:spPr/>
        <p:txBody>
          <a:bodyPr/>
          <a:lstStyle/>
          <a:p>
            <a:pPr>
              <a:defRPr/>
            </a:pPr>
            <a:fld id="{5A48F21F-EAE0-44F7-889A-E94D1976847C}" type="slidenum">
              <a:rPr lang="fr-CA" smtClean="0"/>
              <a:pPr>
                <a:defRPr/>
              </a:pPr>
              <a:t>3</a:t>
            </a:fld>
            <a:endParaRPr lang="fr-CA"/>
          </a:p>
        </p:txBody>
      </p:sp>
    </p:spTree>
    <p:extLst>
      <p:ext uri="{BB962C8B-B14F-4D97-AF65-F5344CB8AC3E}">
        <p14:creationId xmlns:p14="http://schemas.microsoft.com/office/powerpoint/2010/main" val="1489386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pic>
        <p:nvPicPr>
          <p:cNvPr id="2050" name="Picture 2" descr="Y:\Volet santé sexuelle\Images santé sexuelle à utiliser\Photos contraceptions\EROS (2).jpg"/>
          <p:cNvPicPr>
            <a:picLocks noChangeAspect="1" noChangeArrowheads="1"/>
          </p:cNvPicPr>
          <p:nvPr>
            <p:custDataLst>
              <p:tags r:id="rId1"/>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2411760" y="1700808"/>
            <a:ext cx="5994666" cy="3996444"/>
          </a:xfrm>
          <a:prstGeom prst="rect">
            <a:avLst/>
          </a:prstGeom>
          <a:noFill/>
          <a:ln>
            <a:solidFill>
              <a:schemeClr val="tx1"/>
            </a:solidFill>
          </a:ln>
          <a:effectLst>
            <a:glow>
              <a:schemeClr val="accent1"/>
            </a:glow>
          </a:effectLst>
          <a:extLst>
            <a:ext uri="{909E8E84-426E-40DD-AFC4-6F175D3DCCD1}">
              <a14:hiddenFill xmlns:a14="http://schemas.microsoft.com/office/drawing/2010/main">
                <a:solidFill>
                  <a:srgbClr val="FFFFFF"/>
                </a:solidFill>
              </a14:hiddenFill>
            </a:ext>
          </a:extLst>
        </p:spPr>
      </p:pic>
      <p:sp>
        <p:nvSpPr>
          <p:cNvPr id="4" name="ZoneTexte 3"/>
          <p:cNvSpPr txBox="1"/>
          <p:nvPr>
            <p:custDataLst>
              <p:tags r:id="rId2"/>
            </p:custDataLst>
          </p:nvPr>
        </p:nvSpPr>
        <p:spPr>
          <a:xfrm>
            <a:off x="107504" y="764704"/>
            <a:ext cx="1538883" cy="5040560"/>
          </a:xfrm>
          <a:prstGeom prst="rect">
            <a:avLst/>
          </a:prstGeom>
          <a:noFill/>
        </p:spPr>
        <p:txBody>
          <a:bodyPr vert="vert270" wrap="square" rtlCol="0" anchor="ctr">
            <a:spAutoFit/>
          </a:bodyPr>
          <a:lstStyle/>
          <a:p>
            <a:pPr algn="ctr"/>
            <a:r>
              <a:rPr lang="fr-CA" sz="4400" dirty="0">
                <a:solidFill>
                  <a:schemeClr val="bg1"/>
                </a:solidFill>
              </a:rPr>
              <a:t>Moyen de </a:t>
            </a:r>
            <a:r>
              <a:rPr lang="fr-CA" sz="4400" dirty="0" smtClean="0">
                <a:solidFill>
                  <a:schemeClr val="bg1"/>
                </a:solidFill>
              </a:rPr>
              <a:t>contraception</a:t>
            </a:r>
            <a:endParaRPr lang="fr-CA" sz="4400" dirty="0">
              <a:solidFill>
                <a:schemeClr val="bg1"/>
              </a:solidFill>
            </a:endParaRPr>
          </a:p>
        </p:txBody>
      </p:sp>
      <p:sp>
        <p:nvSpPr>
          <p:cNvPr id="3" name="Titre 1"/>
          <p:cNvSpPr txBox="1">
            <a:spLocks/>
          </p:cNvSpPr>
          <p:nvPr>
            <p:custDataLst>
              <p:tags r:id="rId3"/>
            </p:custDataLst>
          </p:nvPr>
        </p:nvSpPr>
        <p:spPr bwMode="auto">
          <a:xfrm>
            <a:off x="1371600" y="692695"/>
            <a:ext cx="7772400" cy="1470025"/>
          </a:xfrm>
          <a:prstGeom prst="rect">
            <a:avLst/>
          </a:prstGeom>
          <a:noFill/>
          <a:ln>
            <a:noFill/>
          </a:ln>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Aft>
                <a:spcPts val="0"/>
              </a:spcAft>
              <a:defRPr/>
            </a:pPr>
            <a:r>
              <a:rPr lang="fr-CA" sz="4000" dirty="0" smtClean="0">
                <a:solidFill>
                  <a:schemeClr val="tx1">
                    <a:lumMod val="65000"/>
                    <a:lumOff val="35000"/>
                  </a:schemeClr>
                </a:solidFill>
              </a:rPr>
              <a:t>L’anneau vaginal</a:t>
            </a:r>
            <a:br>
              <a:rPr lang="fr-CA" sz="4000" dirty="0" smtClean="0">
                <a:solidFill>
                  <a:schemeClr val="tx1">
                    <a:lumMod val="65000"/>
                    <a:lumOff val="35000"/>
                  </a:schemeClr>
                </a:solidFill>
              </a:rPr>
            </a:br>
            <a:endParaRPr lang="fr-CA" sz="4000" dirty="0" smtClean="0">
              <a:solidFill>
                <a:schemeClr val="tx1">
                  <a:lumMod val="65000"/>
                  <a:lumOff val="35000"/>
                </a:schemeClr>
              </a:solidFill>
            </a:endParaRPr>
          </a:p>
        </p:txBody>
      </p:sp>
      <p:sp>
        <p:nvSpPr>
          <p:cNvPr id="2" name="Espace réservé du pied de page 1"/>
          <p:cNvSpPr>
            <a:spLocks noGrp="1"/>
          </p:cNvSpPr>
          <p:nvPr>
            <p:ph type="ftr" sz="quarter" idx="11"/>
          </p:nvPr>
        </p:nvSpPr>
        <p:spPr/>
        <p:txBody>
          <a:bodyPr/>
          <a:lstStyle/>
          <a:p>
            <a:pPr>
              <a:defRPr/>
            </a:pPr>
            <a:r>
              <a:rPr lang="fr-CA" smtClean="0"/>
              <a:t>Octobre 2014 | La contraception : Présentation PowerPoint créée par le projet É.R.O.S. volet II</a:t>
            </a:r>
            <a:endParaRPr lang="fr-CA"/>
          </a:p>
        </p:txBody>
      </p:sp>
      <p:sp>
        <p:nvSpPr>
          <p:cNvPr id="5" name="Espace réservé du numéro de diapositive 4"/>
          <p:cNvSpPr>
            <a:spLocks noGrp="1"/>
          </p:cNvSpPr>
          <p:nvPr>
            <p:ph type="sldNum" sz="quarter" idx="12"/>
          </p:nvPr>
        </p:nvSpPr>
        <p:spPr/>
        <p:txBody>
          <a:bodyPr/>
          <a:lstStyle/>
          <a:p>
            <a:pPr>
              <a:defRPr/>
            </a:pPr>
            <a:fld id="{5A48F21F-EAE0-44F7-889A-E94D1976847C}" type="slidenum">
              <a:rPr lang="fr-CA" smtClean="0"/>
              <a:pPr>
                <a:defRPr/>
              </a:pPr>
              <a:t>4</a:t>
            </a:fld>
            <a:endParaRPr lang="fr-CA"/>
          </a:p>
        </p:txBody>
      </p:sp>
    </p:spTree>
    <p:extLst>
      <p:ext uri="{BB962C8B-B14F-4D97-AF65-F5344CB8AC3E}">
        <p14:creationId xmlns:p14="http://schemas.microsoft.com/office/powerpoint/2010/main" val="4267750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107504" y="764704"/>
            <a:ext cx="1538883" cy="5040560"/>
          </a:xfrm>
          <a:prstGeom prst="rect">
            <a:avLst/>
          </a:prstGeom>
          <a:noFill/>
        </p:spPr>
        <p:txBody>
          <a:bodyPr vert="vert270" wrap="square" rtlCol="0" anchor="ctr">
            <a:spAutoFit/>
          </a:bodyPr>
          <a:lstStyle/>
          <a:p>
            <a:pPr algn="ctr"/>
            <a:r>
              <a:rPr lang="fr-CA" sz="4400" dirty="0">
                <a:solidFill>
                  <a:schemeClr val="bg1"/>
                </a:solidFill>
              </a:rPr>
              <a:t>Moyen de </a:t>
            </a:r>
            <a:r>
              <a:rPr lang="fr-CA" sz="4400" dirty="0" smtClean="0">
                <a:solidFill>
                  <a:schemeClr val="bg1"/>
                </a:solidFill>
              </a:rPr>
              <a:t>contraception</a:t>
            </a:r>
            <a:endParaRPr lang="fr-CA" sz="4400" dirty="0">
              <a:solidFill>
                <a:schemeClr val="bg1"/>
              </a:solidFill>
            </a:endParaRPr>
          </a:p>
        </p:txBody>
      </p:sp>
      <p:graphicFrame>
        <p:nvGraphicFramePr>
          <p:cNvPr id="8" name="Espace réservé du contenu 7"/>
          <p:cNvGraphicFramePr>
            <a:graphicFrameLocks noGrp="1"/>
          </p:cNvGraphicFramePr>
          <p:nvPr>
            <p:ph idx="1"/>
            <p:custDataLst>
              <p:tags r:id="rId2"/>
            </p:custDataLst>
            <p:extLst>
              <p:ext uri="{D42A27DB-BD31-4B8C-83A1-F6EECF244321}">
                <p14:modId xmlns:p14="http://schemas.microsoft.com/office/powerpoint/2010/main" val="1247387519"/>
              </p:ext>
            </p:extLst>
          </p:nvPr>
        </p:nvGraphicFramePr>
        <p:xfrm>
          <a:off x="2555776" y="44624"/>
          <a:ext cx="6408712" cy="6670215"/>
        </p:xfrm>
        <a:graphic>
          <a:graphicData uri="http://schemas.openxmlformats.org/drawingml/2006/table">
            <a:tbl>
              <a:tblPr firstRow="1" firstCol="1" bandRow="1" bandCol="1">
                <a:tableStyleId>{7DF18680-E054-41AD-8BC1-D1AEF772440D}</a:tableStyleId>
              </a:tblPr>
              <a:tblGrid>
                <a:gridCol w="1686102"/>
                <a:gridCol w="4722610"/>
              </a:tblGrid>
              <a:tr h="341059">
                <a:tc gridSpan="2">
                  <a:txBody>
                    <a:bodyPr/>
                    <a:lstStyle/>
                    <a:p>
                      <a:pPr>
                        <a:lnSpc>
                          <a:spcPct val="115000"/>
                        </a:lnSpc>
                        <a:spcAft>
                          <a:spcPts val="0"/>
                        </a:spcAft>
                      </a:pPr>
                      <a:r>
                        <a:rPr lang="fr-CA" sz="2000" dirty="0" smtClean="0">
                          <a:effectLst/>
                        </a:rPr>
                        <a:t>L’anneau vaginal</a:t>
                      </a:r>
                      <a:endParaRPr lang="fr-CA" sz="2000" dirty="0">
                        <a:effectLst/>
                        <a:latin typeface="Calibri"/>
                        <a:ea typeface="Calibri"/>
                        <a:cs typeface="Times New Roman"/>
                      </a:endParaRPr>
                    </a:p>
                  </a:txBody>
                  <a:tcPr marL="56764" marR="56764" marT="0" marB="0"/>
                </a:tc>
                <a:tc hMerge="1">
                  <a:txBody>
                    <a:bodyPr/>
                    <a:lstStyle/>
                    <a:p>
                      <a:endParaRPr lang="fr-CA"/>
                    </a:p>
                  </a:txBody>
                  <a:tcPr/>
                </a:tc>
              </a:tr>
              <a:tr h="238742">
                <a:tc>
                  <a:txBody>
                    <a:bodyPr/>
                    <a:lstStyle/>
                    <a:p>
                      <a:pPr>
                        <a:lnSpc>
                          <a:spcPct val="115000"/>
                        </a:lnSpc>
                        <a:spcAft>
                          <a:spcPts val="0"/>
                        </a:spcAft>
                      </a:pPr>
                      <a:r>
                        <a:rPr lang="fr-CA" sz="1400">
                          <a:effectLst/>
                        </a:rPr>
                        <a:t>Type de méthode :</a:t>
                      </a:r>
                      <a:endParaRPr lang="fr-CA" sz="140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solidFill>
                            <a:schemeClr val="tx1"/>
                          </a:solidFill>
                          <a:effectLst/>
                          <a:latin typeface="Calibri"/>
                          <a:ea typeface="Calibri"/>
                          <a:cs typeface="Times New Roman"/>
                        </a:rPr>
                        <a:t>Méthode hormonale</a:t>
                      </a:r>
                    </a:p>
                  </a:txBody>
                  <a:tcPr marL="68580" marR="68580" marT="0" marB="0"/>
                </a:tc>
              </a:tr>
              <a:tr h="644335">
                <a:tc>
                  <a:txBody>
                    <a:bodyPr/>
                    <a:lstStyle/>
                    <a:p>
                      <a:pPr>
                        <a:lnSpc>
                          <a:spcPct val="115000"/>
                        </a:lnSpc>
                        <a:spcAft>
                          <a:spcPts val="0"/>
                        </a:spcAft>
                      </a:pPr>
                      <a:r>
                        <a:rPr lang="fr-CA" sz="1400" dirty="0">
                          <a:effectLst/>
                        </a:rPr>
                        <a:t>Description </a:t>
                      </a:r>
                      <a:r>
                        <a:rPr lang="fr-CA" sz="1400" dirty="0" smtClean="0">
                          <a:effectLst/>
                        </a:rPr>
                        <a:t>du moyen:</a:t>
                      </a: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solidFill>
                            <a:schemeClr val="tx1"/>
                          </a:solidFill>
                          <a:effectLst/>
                          <a:latin typeface="Calibri"/>
                          <a:ea typeface="Calibri"/>
                          <a:cs typeface="Times New Roman"/>
                        </a:rPr>
                        <a:t>Il s’agit d’un anneau inséré dans le vagin qui contient des hormones similaires à celles que produit naturellement le corps humain : de l’œstrogène et de la progestérone. </a:t>
                      </a:r>
                    </a:p>
                  </a:txBody>
                  <a:tcPr marL="68580" marR="68580" marT="0" marB="0"/>
                </a:tc>
              </a:tr>
              <a:tr h="1224136">
                <a:tc>
                  <a:txBody>
                    <a:bodyPr/>
                    <a:lstStyle/>
                    <a:p>
                      <a:pPr>
                        <a:lnSpc>
                          <a:spcPct val="115000"/>
                        </a:lnSpc>
                        <a:spcAft>
                          <a:spcPts val="0"/>
                        </a:spcAft>
                      </a:pPr>
                      <a:r>
                        <a:rPr lang="fr-CA" sz="1400" dirty="0">
                          <a:effectLst/>
                        </a:rPr>
                        <a:t>Description du mode d’action :</a:t>
                      </a: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solidFill>
                            <a:schemeClr val="tx1"/>
                          </a:solidFill>
                          <a:effectLst/>
                          <a:latin typeface="Calibri"/>
                          <a:ea typeface="Calibri"/>
                          <a:cs typeface="Times New Roman"/>
                        </a:rPr>
                        <a:t>Les hormones libérées par l’anneau :</a:t>
                      </a:r>
                    </a:p>
                    <a:p>
                      <a:pPr algn="just">
                        <a:lnSpc>
                          <a:spcPct val="115000"/>
                        </a:lnSpc>
                        <a:spcAft>
                          <a:spcPts val="0"/>
                        </a:spcAft>
                      </a:pPr>
                      <a:r>
                        <a:rPr lang="fr-CA" sz="1200" dirty="0">
                          <a:solidFill>
                            <a:schemeClr val="tx1"/>
                          </a:solidFill>
                          <a:effectLst/>
                          <a:latin typeface="Calibri"/>
                          <a:ea typeface="Calibri"/>
                          <a:cs typeface="Times New Roman"/>
                        </a:rPr>
                        <a:t>1) empêchent l’ovulation;</a:t>
                      </a:r>
                    </a:p>
                    <a:p>
                      <a:pPr marL="180975" indent="-180975" algn="just">
                        <a:lnSpc>
                          <a:spcPct val="115000"/>
                        </a:lnSpc>
                        <a:spcAft>
                          <a:spcPts val="0"/>
                        </a:spcAft>
                      </a:pPr>
                      <a:r>
                        <a:rPr lang="fr-CA" sz="1200" dirty="0">
                          <a:solidFill>
                            <a:schemeClr val="tx1"/>
                          </a:solidFill>
                          <a:effectLst/>
                          <a:latin typeface="Calibri"/>
                          <a:ea typeface="Calibri"/>
                          <a:cs typeface="Times New Roman"/>
                        </a:rPr>
                        <a:t>2) épaississent la glaire cervicale ce qui rend difficile l’ascension des spermatozoïdes jusqu’à l’ovule;</a:t>
                      </a:r>
                    </a:p>
                    <a:p>
                      <a:pPr marL="180975" indent="-180975" algn="just">
                        <a:lnSpc>
                          <a:spcPct val="115000"/>
                        </a:lnSpc>
                        <a:spcAft>
                          <a:spcPts val="0"/>
                        </a:spcAft>
                      </a:pPr>
                      <a:r>
                        <a:rPr lang="fr-CA" sz="1200" dirty="0">
                          <a:solidFill>
                            <a:schemeClr val="tx1"/>
                          </a:solidFill>
                          <a:effectLst/>
                          <a:latin typeface="Calibri"/>
                          <a:ea typeface="Calibri"/>
                          <a:cs typeface="Times New Roman"/>
                        </a:rPr>
                        <a:t>3) modifient l’endomètre ce qui rend difficile la fixation du zygote dans l’utérus.</a:t>
                      </a:r>
                    </a:p>
                  </a:txBody>
                  <a:tcPr marL="68580" marR="68580" marT="0" marB="0"/>
                </a:tc>
              </a:tr>
              <a:tr h="838679">
                <a:tc>
                  <a:txBody>
                    <a:bodyPr/>
                    <a:lstStyle/>
                    <a:p>
                      <a:pPr>
                        <a:lnSpc>
                          <a:spcPct val="115000"/>
                        </a:lnSpc>
                        <a:spcAft>
                          <a:spcPts val="0"/>
                        </a:spcAft>
                      </a:pPr>
                      <a:r>
                        <a:rPr lang="fr-CA" sz="1400">
                          <a:effectLst/>
                        </a:rPr>
                        <a:t>Comment l’utiliser :</a:t>
                      </a:r>
                      <a:endParaRPr lang="fr-CA" sz="140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solidFill>
                            <a:schemeClr val="tx1"/>
                          </a:solidFill>
                          <a:effectLst/>
                          <a:latin typeface="Calibri"/>
                          <a:ea typeface="Calibri"/>
                          <a:cs typeface="Times New Roman"/>
                        </a:rPr>
                        <a:t>Insertion de l’anneau dans le vagin, porté pendant une période de trois semaines suivies d’une semaine sans anneau qui correspond à la période des menstruations. La fille insère ensuite un nouvel anneau pour commencer un nouveau cycle. </a:t>
                      </a:r>
                    </a:p>
                  </a:txBody>
                  <a:tcPr marL="68580" marR="68580" marT="0" marB="0"/>
                </a:tc>
              </a:tr>
              <a:tr h="477483">
                <a:tc>
                  <a:txBody>
                    <a:bodyPr/>
                    <a:lstStyle/>
                    <a:p>
                      <a:pPr>
                        <a:lnSpc>
                          <a:spcPct val="115000"/>
                        </a:lnSpc>
                        <a:spcAft>
                          <a:spcPts val="0"/>
                        </a:spcAft>
                      </a:pPr>
                      <a:r>
                        <a:rPr lang="fr-CA" sz="1400" dirty="0">
                          <a:effectLst/>
                        </a:rPr>
                        <a:t>Qui </a:t>
                      </a:r>
                      <a:r>
                        <a:rPr lang="fr-CA" sz="1400" dirty="0" smtClean="0">
                          <a:effectLst/>
                        </a:rPr>
                        <a:t>l’utilise</a:t>
                      </a:r>
                      <a:r>
                        <a:rPr lang="fr-CA" sz="1400" dirty="0">
                          <a:effectLst/>
                        </a:rPr>
                        <a:t> :</a:t>
                      </a: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solidFill>
                            <a:schemeClr val="tx1"/>
                          </a:solidFill>
                          <a:effectLst/>
                          <a:latin typeface="Calibri"/>
                          <a:ea typeface="Calibri"/>
                          <a:cs typeface="Times New Roman"/>
                          <a:sym typeface="Wingdings"/>
                        </a:rPr>
                        <a:t></a:t>
                      </a:r>
                      <a:r>
                        <a:rPr lang="fr-CA" sz="1200" dirty="0">
                          <a:solidFill>
                            <a:schemeClr val="tx1"/>
                          </a:solidFill>
                          <a:effectLst/>
                          <a:latin typeface="Calibri"/>
                          <a:ea typeface="Calibri"/>
                          <a:cs typeface="Times New Roman"/>
                        </a:rPr>
                        <a:t>Garçon</a:t>
                      </a:r>
                    </a:p>
                    <a:p>
                      <a:pPr algn="just">
                        <a:lnSpc>
                          <a:spcPct val="115000"/>
                        </a:lnSpc>
                        <a:spcAft>
                          <a:spcPts val="0"/>
                        </a:spcAft>
                      </a:pPr>
                      <a:r>
                        <a:rPr lang="fr-CA" sz="1200" dirty="0">
                          <a:solidFill>
                            <a:schemeClr val="tx1"/>
                          </a:solidFill>
                          <a:effectLst/>
                          <a:latin typeface="Calibri"/>
                          <a:ea typeface="Calibri"/>
                          <a:cs typeface="Times New Roman"/>
                          <a:sym typeface="Wingdings"/>
                        </a:rPr>
                        <a:t></a:t>
                      </a:r>
                      <a:r>
                        <a:rPr lang="fr-CA" sz="1200" dirty="0" smtClean="0">
                          <a:solidFill>
                            <a:schemeClr val="tx1"/>
                          </a:solidFill>
                          <a:effectLst/>
                          <a:latin typeface="Calibri"/>
                          <a:ea typeface="Calibri"/>
                          <a:cs typeface="Times New Roman"/>
                        </a:rPr>
                        <a:t>Fille</a:t>
                      </a:r>
                    </a:p>
                    <a:p>
                      <a:pPr algn="just">
                        <a:lnSpc>
                          <a:spcPct val="115000"/>
                        </a:lnSpc>
                        <a:spcAft>
                          <a:spcPts val="0"/>
                        </a:spcAft>
                      </a:pPr>
                      <a:r>
                        <a:rPr lang="fr-CA" sz="1200" kern="1200" dirty="0" smtClean="0">
                          <a:solidFill>
                            <a:schemeClr val="tx1"/>
                          </a:solidFill>
                          <a:effectLst/>
                          <a:latin typeface="Calibri"/>
                          <a:ea typeface="Calibri"/>
                          <a:cs typeface="Times New Roman"/>
                        </a:rPr>
                        <a:t>Le garçon peut s’impliquer en programmant une alarme qui rappellera tant au garçon qu’à la fille la date du changement de l’anneau. Il peut également vérifier avec elle si elle a effectué son changement et l’accompagner lors de l’achat.</a:t>
                      </a:r>
                      <a:endParaRPr lang="fr-CA" sz="1200" kern="1200" dirty="0">
                        <a:solidFill>
                          <a:schemeClr val="tx1"/>
                        </a:solidFill>
                        <a:effectLst/>
                        <a:latin typeface="Calibri"/>
                        <a:ea typeface="Calibri"/>
                        <a:cs typeface="Times New Roman"/>
                      </a:endParaRPr>
                    </a:p>
                  </a:txBody>
                  <a:tcPr marL="68580" marR="68580" marT="0" marB="0"/>
                </a:tc>
              </a:tr>
              <a:tr h="838679">
                <a:tc>
                  <a:txBody>
                    <a:bodyPr/>
                    <a:lstStyle/>
                    <a:p>
                      <a:pPr>
                        <a:lnSpc>
                          <a:spcPct val="115000"/>
                        </a:lnSpc>
                        <a:spcAft>
                          <a:spcPts val="0"/>
                        </a:spcAft>
                      </a:pPr>
                      <a:r>
                        <a:rPr lang="fr-CA" sz="1400" dirty="0">
                          <a:effectLst/>
                        </a:rPr>
                        <a:t>Avantages :</a:t>
                      </a: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solidFill>
                            <a:schemeClr val="tx1"/>
                          </a:solidFill>
                          <a:effectLst/>
                          <a:latin typeface="Calibri"/>
                          <a:ea typeface="Calibri"/>
                          <a:cs typeface="Times New Roman"/>
                        </a:rPr>
                        <a:t>Régularisation du cycle menstruel, diminution de l’acné, diminution des douleurs menstruelles, on n’a pas à y penser à tous les jours (donc avantage pour celles qui ont tendance à oublier leur pilule), méthode très efficace.</a:t>
                      </a:r>
                    </a:p>
                  </a:txBody>
                  <a:tcPr marL="68580" marR="68580" marT="0" marB="0"/>
                </a:tc>
              </a:tr>
              <a:tr h="459777">
                <a:tc>
                  <a:txBody>
                    <a:bodyPr/>
                    <a:lstStyle/>
                    <a:p>
                      <a:pPr>
                        <a:lnSpc>
                          <a:spcPct val="115000"/>
                        </a:lnSpc>
                        <a:spcAft>
                          <a:spcPts val="0"/>
                        </a:spcAft>
                      </a:pPr>
                      <a:r>
                        <a:rPr lang="fr-CA" sz="1400" dirty="0">
                          <a:effectLst/>
                        </a:rPr>
                        <a:t>Inconvénients :</a:t>
                      </a: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solidFill>
                            <a:schemeClr val="tx1"/>
                          </a:solidFill>
                          <a:effectLst/>
                          <a:latin typeface="Calibri"/>
                          <a:ea typeface="Calibri"/>
                          <a:cs typeface="Times New Roman"/>
                        </a:rPr>
                        <a:t>N’offre pas de protection contre les </a:t>
                      </a:r>
                      <a:r>
                        <a:rPr lang="fr-CA" sz="1200" dirty="0" smtClean="0">
                          <a:solidFill>
                            <a:schemeClr val="tx1"/>
                          </a:solidFill>
                          <a:effectLst/>
                          <a:latin typeface="Calibri"/>
                          <a:ea typeface="Calibri"/>
                          <a:cs typeface="Times New Roman"/>
                        </a:rPr>
                        <a:t>ITSS et </a:t>
                      </a:r>
                      <a:r>
                        <a:rPr lang="fr-CA" sz="1200" dirty="0">
                          <a:solidFill>
                            <a:schemeClr val="tx1"/>
                          </a:solidFill>
                          <a:effectLst/>
                          <a:latin typeface="Calibri"/>
                          <a:ea typeface="Calibri"/>
                          <a:cs typeface="Times New Roman"/>
                        </a:rPr>
                        <a:t>demande d’être à l’aise avec son corps (insertion de l’anneau dans le vagin). Effets secondaires possibles.</a:t>
                      </a:r>
                    </a:p>
                  </a:txBody>
                  <a:tcPr marL="68580" marR="68580" marT="0" marB="0"/>
                </a:tc>
              </a:tr>
              <a:tr h="59282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400" dirty="0" smtClean="0">
                          <a:effectLst/>
                          <a:latin typeface="+mn-lt"/>
                          <a:ea typeface="Calibri"/>
                          <a:cs typeface="Times New Roman"/>
                        </a:rPr>
                        <a:t>Où se le procurer:</a:t>
                      </a:r>
                      <a:r>
                        <a:rPr lang="fr-CA" sz="1400" baseline="0" dirty="0" smtClean="0">
                          <a:effectLst/>
                          <a:latin typeface="+mn-lt"/>
                          <a:ea typeface="Calibri"/>
                          <a:cs typeface="Times New Roman"/>
                        </a:rPr>
                        <a:t> </a:t>
                      </a:r>
                      <a:endParaRPr lang="fr-CA" sz="1400" dirty="0" smtClean="0">
                        <a:effectLst/>
                        <a:latin typeface="+mn-lt"/>
                        <a:ea typeface="Calibri"/>
                        <a:cs typeface="Times New Roman"/>
                      </a:endParaRPr>
                    </a:p>
                    <a:p>
                      <a:pPr>
                        <a:lnSpc>
                          <a:spcPct val="115000"/>
                        </a:lnSpc>
                        <a:spcAft>
                          <a:spcPts val="0"/>
                        </a:spcAft>
                      </a:pPr>
                      <a:endParaRPr lang="fr-CA" sz="1400" dirty="0">
                        <a:effectLst/>
                        <a:latin typeface="Calibri"/>
                        <a:ea typeface="Calibri"/>
                        <a:cs typeface="Times New Roman"/>
                      </a:endParaRPr>
                    </a:p>
                  </a:txBody>
                  <a:tcPr marL="56764" marR="56764" marT="0" marB="0"/>
                </a:tc>
                <a:tc>
                  <a:txBody>
                    <a:bodyPr/>
                    <a:lstStyle/>
                    <a:p>
                      <a:pPr marL="0" algn="just" defTabSz="914400" rtl="0" eaLnBrk="1" latinLnBrk="0" hangingPunct="1">
                        <a:lnSpc>
                          <a:spcPct val="115000"/>
                        </a:lnSpc>
                        <a:spcAft>
                          <a:spcPts val="0"/>
                        </a:spcAft>
                      </a:pPr>
                      <a:r>
                        <a:rPr lang="fr-CA" sz="1200" kern="1200" dirty="0" smtClean="0">
                          <a:solidFill>
                            <a:schemeClr val="tx1"/>
                          </a:solidFill>
                          <a:effectLst/>
                          <a:latin typeface="Calibri"/>
                          <a:ea typeface="Calibri"/>
                          <a:cs typeface="Times New Roman"/>
                        </a:rPr>
                        <a:t>À la clinique des jeunes, auprès de l’infirmière du CSSS de l’école, de son médecin de famille ou d’un médecin généraliste.</a:t>
                      </a:r>
                      <a:endParaRPr lang="fr-CA" sz="1200" kern="1200" dirty="0">
                        <a:solidFill>
                          <a:schemeClr val="tx1"/>
                        </a:solidFill>
                        <a:effectLst/>
                        <a:latin typeface="Calibri"/>
                        <a:ea typeface="Calibri"/>
                        <a:cs typeface="Times New Roman"/>
                      </a:endParaRPr>
                    </a:p>
                  </a:txBody>
                  <a:tcPr marL="68580" marR="68580" marT="0" marB="0"/>
                </a:tc>
              </a:tr>
            </a:tbl>
          </a:graphicData>
        </a:graphic>
      </p:graphicFrame>
      <p:sp>
        <p:nvSpPr>
          <p:cNvPr id="3" name="Espace réservé du numéro de diapositive 2"/>
          <p:cNvSpPr>
            <a:spLocks noGrp="1"/>
          </p:cNvSpPr>
          <p:nvPr>
            <p:ph type="sldNum" sz="quarter" idx="12"/>
          </p:nvPr>
        </p:nvSpPr>
        <p:spPr/>
        <p:txBody>
          <a:bodyPr/>
          <a:lstStyle/>
          <a:p>
            <a:pPr>
              <a:defRPr/>
            </a:pPr>
            <a:fld id="{5A48F21F-EAE0-44F7-889A-E94D1976847C}" type="slidenum">
              <a:rPr lang="fr-CA" smtClean="0"/>
              <a:pPr>
                <a:defRPr/>
              </a:pPr>
              <a:t>5</a:t>
            </a:fld>
            <a:endParaRPr lang="fr-CA"/>
          </a:p>
        </p:txBody>
      </p:sp>
    </p:spTree>
    <p:extLst>
      <p:ext uri="{BB962C8B-B14F-4D97-AF65-F5344CB8AC3E}">
        <p14:creationId xmlns:p14="http://schemas.microsoft.com/office/powerpoint/2010/main" val="1157545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107504" y="764704"/>
            <a:ext cx="1538883" cy="5040560"/>
          </a:xfrm>
          <a:prstGeom prst="rect">
            <a:avLst/>
          </a:prstGeom>
          <a:noFill/>
        </p:spPr>
        <p:txBody>
          <a:bodyPr vert="vert270" wrap="square" rtlCol="0" anchor="ctr">
            <a:spAutoFit/>
          </a:bodyPr>
          <a:lstStyle/>
          <a:p>
            <a:pPr algn="ctr"/>
            <a:r>
              <a:rPr lang="fr-CA" sz="4400" dirty="0">
                <a:solidFill>
                  <a:schemeClr val="bg1"/>
                </a:solidFill>
              </a:rPr>
              <a:t>Moyen de </a:t>
            </a:r>
            <a:r>
              <a:rPr lang="fr-CA" sz="4400" dirty="0" smtClean="0">
                <a:solidFill>
                  <a:schemeClr val="bg1"/>
                </a:solidFill>
              </a:rPr>
              <a:t>contraception</a:t>
            </a:r>
            <a:endParaRPr lang="fr-CA" sz="4400" dirty="0">
              <a:solidFill>
                <a:schemeClr val="bg1"/>
              </a:solidFill>
            </a:endParaRPr>
          </a:p>
        </p:txBody>
      </p:sp>
      <p:sp>
        <p:nvSpPr>
          <p:cNvPr id="3" name="Titre 1"/>
          <p:cNvSpPr txBox="1">
            <a:spLocks/>
          </p:cNvSpPr>
          <p:nvPr>
            <p:custDataLst>
              <p:tags r:id="rId2"/>
            </p:custDataLst>
          </p:nvPr>
        </p:nvSpPr>
        <p:spPr bwMode="auto">
          <a:xfrm>
            <a:off x="1547664" y="680563"/>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Aft>
                <a:spcPts val="0"/>
              </a:spcAft>
              <a:defRPr/>
            </a:pPr>
            <a:r>
              <a:rPr lang="fr-CA" sz="4000" dirty="0" smtClean="0">
                <a:solidFill>
                  <a:schemeClr val="tx1">
                    <a:lumMod val="65000"/>
                    <a:lumOff val="35000"/>
                  </a:schemeClr>
                </a:solidFill>
              </a:rPr>
              <a:t>Le timbre contraceptif</a:t>
            </a:r>
            <a:br>
              <a:rPr lang="fr-CA" sz="4000" dirty="0" smtClean="0">
                <a:solidFill>
                  <a:schemeClr val="tx1">
                    <a:lumMod val="65000"/>
                    <a:lumOff val="35000"/>
                  </a:schemeClr>
                </a:solidFill>
              </a:rPr>
            </a:br>
            <a:endParaRPr lang="fr-CA" sz="4000" dirty="0" smtClean="0">
              <a:solidFill>
                <a:schemeClr val="tx1">
                  <a:lumMod val="65000"/>
                  <a:lumOff val="35000"/>
                </a:schemeClr>
              </a:solidFill>
            </a:endParaRPr>
          </a:p>
        </p:txBody>
      </p:sp>
      <p:pic>
        <p:nvPicPr>
          <p:cNvPr id="3074" name="Picture 2" descr="Y:\Volet santé sexuelle\Images santé sexuelle à utiliser\Photos contraceptions\EROS (9).jpg"/>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2555776" y="1710381"/>
            <a:ext cx="5904656" cy="39364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Espace réservé du pied de page 1"/>
          <p:cNvSpPr>
            <a:spLocks noGrp="1"/>
          </p:cNvSpPr>
          <p:nvPr>
            <p:ph type="ftr" sz="quarter" idx="11"/>
          </p:nvPr>
        </p:nvSpPr>
        <p:spPr/>
        <p:txBody>
          <a:bodyPr/>
          <a:lstStyle/>
          <a:p>
            <a:pPr>
              <a:defRPr/>
            </a:pPr>
            <a:r>
              <a:rPr lang="fr-CA" smtClean="0"/>
              <a:t>Octobre 2014 | La contraception : Présentation PowerPoint créée par le projet É.R.O.S. volet II</a:t>
            </a:r>
            <a:endParaRPr lang="fr-CA"/>
          </a:p>
        </p:txBody>
      </p:sp>
      <p:sp>
        <p:nvSpPr>
          <p:cNvPr id="5" name="Espace réservé du numéro de diapositive 4"/>
          <p:cNvSpPr>
            <a:spLocks noGrp="1"/>
          </p:cNvSpPr>
          <p:nvPr>
            <p:ph type="sldNum" sz="quarter" idx="12"/>
          </p:nvPr>
        </p:nvSpPr>
        <p:spPr/>
        <p:txBody>
          <a:bodyPr/>
          <a:lstStyle/>
          <a:p>
            <a:pPr>
              <a:defRPr/>
            </a:pPr>
            <a:fld id="{5A48F21F-EAE0-44F7-889A-E94D1976847C}" type="slidenum">
              <a:rPr lang="fr-CA" smtClean="0"/>
              <a:pPr>
                <a:defRPr/>
              </a:pPr>
              <a:t>6</a:t>
            </a:fld>
            <a:endParaRPr lang="fr-CA"/>
          </a:p>
        </p:txBody>
      </p:sp>
    </p:spTree>
    <p:extLst>
      <p:ext uri="{BB962C8B-B14F-4D97-AF65-F5344CB8AC3E}">
        <p14:creationId xmlns:p14="http://schemas.microsoft.com/office/powerpoint/2010/main" val="2101473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107504" y="764704"/>
            <a:ext cx="1538883" cy="5040560"/>
          </a:xfrm>
          <a:prstGeom prst="rect">
            <a:avLst/>
          </a:prstGeom>
          <a:noFill/>
        </p:spPr>
        <p:txBody>
          <a:bodyPr vert="vert270" wrap="square" rtlCol="0" anchor="ctr">
            <a:spAutoFit/>
          </a:bodyPr>
          <a:lstStyle/>
          <a:p>
            <a:pPr algn="ctr"/>
            <a:r>
              <a:rPr lang="fr-CA" sz="4400" dirty="0">
                <a:solidFill>
                  <a:schemeClr val="bg1"/>
                </a:solidFill>
              </a:rPr>
              <a:t>Moyen de </a:t>
            </a:r>
            <a:r>
              <a:rPr lang="fr-CA" sz="4400" dirty="0" smtClean="0">
                <a:solidFill>
                  <a:schemeClr val="bg1"/>
                </a:solidFill>
              </a:rPr>
              <a:t>contraception</a:t>
            </a:r>
            <a:endParaRPr lang="fr-CA" sz="4400" dirty="0">
              <a:solidFill>
                <a:schemeClr val="bg1"/>
              </a:solidFill>
            </a:endParaRPr>
          </a:p>
        </p:txBody>
      </p:sp>
      <p:graphicFrame>
        <p:nvGraphicFramePr>
          <p:cNvPr id="8" name="Espace réservé du contenu 7"/>
          <p:cNvGraphicFramePr>
            <a:graphicFrameLocks noGrp="1"/>
          </p:cNvGraphicFramePr>
          <p:nvPr>
            <p:ph idx="1"/>
            <p:custDataLst>
              <p:tags r:id="rId2"/>
            </p:custDataLst>
            <p:extLst>
              <p:ext uri="{D42A27DB-BD31-4B8C-83A1-F6EECF244321}">
                <p14:modId xmlns:p14="http://schemas.microsoft.com/office/powerpoint/2010/main" val="129282001"/>
              </p:ext>
            </p:extLst>
          </p:nvPr>
        </p:nvGraphicFramePr>
        <p:xfrm>
          <a:off x="2483768" y="27620"/>
          <a:ext cx="6408712" cy="6759278"/>
        </p:xfrm>
        <a:graphic>
          <a:graphicData uri="http://schemas.openxmlformats.org/drawingml/2006/table">
            <a:tbl>
              <a:tblPr firstRow="1" firstCol="1" bandRow="1" bandCol="1">
                <a:tableStyleId>{7DF18680-E054-41AD-8BC1-D1AEF772440D}</a:tableStyleId>
              </a:tblPr>
              <a:tblGrid>
                <a:gridCol w="1686102"/>
                <a:gridCol w="4722610"/>
              </a:tblGrid>
              <a:tr h="328238">
                <a:tc gridSpan="2">
                  <a:txBody>
                    <a:bodyPr/>
                    <a:lstStyle/>
                    <a:p>
                      <a:pPr>
                        <a:lnSpc>
                          <a:spcPct val="115000"/>
                        </a:lnSpc>
                        <a:spcAft>
                          <a:spcPts val="0"/>
                        </a:spcAft>
                      </a:pPr>
                      <a:r>
                        <a:rPr lang="fr-CA" sz="2000" dirty="0" smtClean="0">
                          <a:effectLst/>
                        </a:rPr>
                        <a:t>Le timbre contraceptif</a:t>
                      </a:r>
                      <a:endParaRPr lang="fr-CA" sz="2000" dirty="0">
                        <a:effectLst/>
                        <a:latin typeface="Calibri"/>
                        <a:ea typeface="Calibri"/>
                        <a:cs typeface="Times New Roman"/>
                      </a:endParaRPr>
                    </a:p>
                  </a:txBody>
                  <a:tcPr marL="56764" marR="56764" marT="0" marB="0"/>
                </a:tc>
                <a:tc hMerge="1">
                  <a:txBody>
                    <a:bodyPr/>
                    <a:lstStyle/>
                    <a:p>
                      <a:endParaRPr lang="fr-CA"/>
                    </a:p>
                  </a:txBody>
                  <a:tcPr/>
                </a:tc>
              </a:tr>
              <a:tr h="229766">
                <a:tc>
                  <a:txBody>
                    <a:bodyPr/>
                    <a:lstStyle/>
                    <a:p>
                      <a:pPr>
                        <a:lnSpc>
                          <a:spcPct val="115000"/>
                        </a:lnSpc>
                        <a:spcAft>
                          <a:spcPts val="0"/>
                        </a:spcAft>
                      </a:pPr>
                      <a:r>
                        <a:rPr lang="fr-CA" sz="1400" dirty="0">
                          <a:effectLst/>
                        </a:rPr>
                        <a:t>Type de méthode :</a:t>
                      </a: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a:solidFill>
                            <a:schemeClr val="tx1"/>
                          </a:solidFill>
                          <a:effectLst/>
                          <a:latin typeface="Calibri"/>
                          <a:ea typeface="Calibri"/>
                          <a:cs typeface="Times New Roman"/>
                        </a:rPr>
                        <a:t>Méthode hormonale</a:t>
                      </a:r>
                    </a:p>
                  </a:txBody>
                  <a:tcPr marL="68580" marR="68580" marT="0" marB="0"/>
                </a:tc>
              </a:tr>
              <a:tr h="681428">
                <a:tc>
                  <a:txBody>
                    <a:bodyPr/>
                    <a:lstStyle/>
                    <a:p>
                      <a:pPr>
                        <a:lnSpc>
                          <a:spcPct val="115000"/>
                        </a:lnSpc>
                        <a:spcAft>
                          <a:spcPts val="0"/>
                        </a:spcAft>
                      </a:pPr>
                      <a:r>
                        <a:rPr lang="fr-CA" sz="1400" dirty="0">
                          <a:effectLst/>
                        </a:rPr>
                        <a:t>Description de la méthode:</a:t>
                      </a: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solidFill>
                            <a:schemeClr val="tx1"/>
                          </a:solidFill>
                          <a:effectLst/>
                          <a:latin typeface="Calibri"/>
                          <a:ea typeface="Calibri"/>
                          <a:cs typeface="Times New Roman"/>
                        </a:rPr>
                        <a:t>Il s’agit d’un timbre à appliquer directement sur la peau qui contient des hormones similaires à celles que produit naturellement le corps humain : de l’œstrogène et de la progestérone.</a:t>
                      </a:r>
                    </a:p>
                  </a:txBody>
                  <a:tcPr marL="68580" marR="68580" marT="0" marB="0"/>
                </a:tc>
              </a:tr>
              <a:tr h="1296144">
                <a:tc>
                  <a:txBody>
                    <a:bodyPr/>
                    <a:lstStyle/>
                    <a:p>
                      <a:pPr>
                        <a:lnSpc>
                          <a:spcPct val="115000"/>
                        </a:lnSpc>
                        <a:spcAft>
                          <a:spcPts val="0"/>
                        </a:spcAft>
                      </a:pPr>
                      <a:r>
                        <a:rPr lang="fr-CA" sz="1400" dirty="0">
                          <a:effectLst/>
                        </a:rPr>
                        <a:t>Description du mode d’action :</a:t>
                      </a: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solidFill>
                            <a:schemeClr val="tx1"/>
                          </a:solidFill>
                          <a:effectLst/>
                          <a:latin typeface="Calibri"/>
                          <a:ea typeface="Calibri"/>
                          <a:cs typeface="Times New Roman"/>
                        </a:rPr>
                        <a:t>Les hormones libérées par le timbre :</a:t>
                      </a:r>
                    </a:p>
                    <a:p>
                      <a:pPr algn="just">
                        <a:lnSpc>
                          <a:spcPct val="115000"/>
                        </a:lnSpc>
                        <a:spcAft>
                          <a:spcPts val="0"/>
                        </a:spcAft>
                      </a:pPr>
                      <a:r>
                        <a:rPr lang="fr-CA" sz="1200" dirty="0">
                          <a:solidFill>
                            <a:schemeClr val="tx1"/>
                          </a:solidFill>
                          <a:effectLst/>
                          <a:latin typeface="Calibri"/>
                          <a:ea typeface="Calibri"/>
                          <a:cs typeface="Times New Roman"/>
                        </a:rPr>
                        <a:t>1) empêchent l’ovulation;</a:t>
                      </a:r>
                    </a:p>
                    <a:p>
                      <a:pPr marL="180975" indent="-180975" algn="just">
                        <a:lnSpc>
                          <a:spcPct val="115000"/>
                        </a:lnSpc>
                        <a:spcAft>
                          <a:spcPts val="0"/>
                        </a:spcAft>
                      </a:pPr>
                      <a:r>
                        <a:rPr lang="fr-CA" sz="1200" dirty="0">
                          <a:solidFill>
                            <a:schemeClr val="tx1"/>
                          </a:solidFill>
                          <a:effectLst/>
                          <a:latin typeface="Calibri"/>
                          <a:ea typeface="Calibri"/>
                          <a:cs typeface="Times New Roman"/>
                        </a:rPr>
                        <a:t>2) épaississent la glaire cervicale ce qui rend difficile l’ascension des spermatozoïdes jusqu’à l’ovule;</a:t>
                      </a:r>
                    </a:p>
                    <a:p>
                      <a:pPr marL="180975" indent="-180975" algn="just">
                        <a:lnSpc>
                          <a:spcPct val="115000"/>
                        </a:lnSpc>
                        <a:spcAft>
                          <a:spcPts val="0"/>
                        </a:spcAft>
                      </a:pPr>
                      <a:r>
                        <a:rPr lang="fr-CA" sz="1200" dirty="0">
                          <a:solidFill>
                            <a:schemeClr val="tx1"/>
                          </a:solidFill>
                          <a:effectLst/>
                          <a:latin typeface="Calibri"/>
                          <a:ea typeface="Calibri"/>
                          <a:cs typeface="Times New Roman"/>
                        </a:rPr>
                        <a:t>3) modifient l’endomètre ce qui rend </a:t>
                      </a:r>
                      <a:r>
                        <a:rPr lang="fr-CA" sz="1200" dirty="0" smtClean="0">
                          <a:solidFill>
                            <a:schemeClr val="tx1"/>
                          </a:solidFill>
                          <a:effectLst/>
                          <a:latin typeface="Calibri"/>
                          <a:ea typeface="Calibri"/>
                          <a:cs typeface="Times New Roman"/>
                        </a:rPr>
                        <a:t>difficile la </a:t>
                      </a:r>
                      <a:r>
                        <a:rPr lang="fr-CA" sz="1200" dirty="0">
                          <a:solidFill>
                            <a:schemeClr val="tx1"/>
                          </a:solidFill>
                          <a:effectLst/>
                          <a:latin typeface="Calibri"/>
                          <a:ea typeface="Calibri"/>
                          <a:cs typeface="Times New Roman"/>
                        </a:rPr>
                        <a:t>fixation du zygote dans l’utérus.</a:t>
                      </a:r>
                    </a:p>
                  </a:txBody>
                  <a:tcPr marL="68580" marR="68580" marT="0" marB="0"/>
                </a:tc>
              </a:tr>
              <a:tr h="1080120">
                <a:tc>
                  <a:txBody>
                    <a:bodyPr/>
                    <a:lstStyle/>
                    <a:p>
                      <a:pPr>
                        <a:lnSpc>
                          <a:spcPct val="115000"/>
                        </a:lnSpc>
                        <a:spcAft>
                          <a:spcPts val="0"/>
                        </a:spcAft>
                      </a:pPr>
                      <a:r>
                        <a:rPr lang="fr-CA" sz="1400" dirty="0">
                          <a:effectLst/>
                        </a:rPr>
                        <a:t>Comment l’utiliser :</a:t>
                      </a: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solidFill>
                            <a:schemeClr val="tx1"/>
                          </a:solidFill>
                          <a:effectLst/>
                          <a:latin typeface="Calibri"/>
                          <a:ea typeface="Calibri"/>
                          <a:cs typeface="Times New Roman"/>
                        </a:rPr>
                        <a:t>Application d’un timbre par semaine, pendant trois semaines. Aucun timbre n’est appliqué à la 4</a:t>
                      </a:r>
                      <a:r>
                        <a:rPr lang="fr-CA" sz="1200" baseline="30000" dirty="0">
                          <a:solidFill>
                            <a:schemeClr val="tx1"/>
                          </a:solidFill>
                          <a:effectLst/>
                          <a:latin typeface="Calibri"/>
                          <a:ea typeface="Calibri"/>
                          <a:cs typeface="Times New Roman"/>
                        </a:rPr>
                        <a:t>e</a:t>
                      </a:r>
                      <a:r>
                        <a:rPr lang="fr-CA" sz="1200" dirty="0">
                          <a:solidFill>
                            <a:schemeClr val="tx1"/>
                          </a:solidFill>
                          <a:effectLst/>
                          <a:latin typeface="Calibri"/>
                          <a:ea typeface="Calibri"/>
                          <a:cs typeface="Times New Roman"/>
                        </a:rPr>
                        <a:t> semaine du cycle. Le timbre est appliqué sur une peau propre, </a:t>
                      </a:r>
                      <a:r>
                        <a:rPr lang="fr-CA" sz="1200" dirty="0" smtClean="0">
                          <a:solidFill>
                            <a:schemeClr val="tx1"/>
                          </a:solidFill>
                          <a:effectLst/>
                          <a:latin typeface="Calibri"/>
                          <a:ea typeface="Calibri"/>
                          <a:cs typeface="Times New Roman"/>
                        </a:rPr>
                        <a:t>sèche et saine, </a:t>
                      </a:r>
                      <a:r>
                        <a:rPr lang="fr-CA" sz="1200" dirty="0">
                          <a:solidFill>
                            <a:schemeClr val="tx1"/>
                          </a:solidFill>
                          <a:effectLst/>
                          <a:latin typeface="Calibri"/>
                          <a:ea typeface="Calibri"/>
                          <a:cs typeface="Times New Roman"/>
                        </a:rPr>
                        <a:t>à l’un des endroits suivants : les fesses, l’abdomen, la partie supérieure externe du bras ou la partie supérieure du torse ou du dos, mais PAS sur les seins. </a:t>
                      </a:r>
                    </a:p>
                  </a:txBody>
                  <a:tcPr marL="68580" marR="68580" marT="0" marB="0"/>
                </a:tc>
              </a:tr>
              <a:tr h="459533">
                <a:tc>
                  <a:txBody>
                    <a:bodyPr/>
                    <a:lstStyle/>
                    <a:p>
                      <a:pPr>
                        <a:lnSpc>
                          <a:spcPct val="115000"/>
                        </a:lnSpc>
                        <a:spcAft>
                          <a:spcPts val="0"/>
                        </a:spcAft>
                      </a:pPr>
                      <a:r>
                        <a:rPr lang="fr-CA" sz="1400" dirty="0">
                          <a:effectLst/>
                        </a:rPr>
                        <a:t>Qui maîtrise la contraception :</a:t>
                      </a: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solidFill>
                            <a:schemeClr val="tx1"/>
                          </a:solidFill>
                          <a:effectLst/>
                          <a:latin typeface="Calibri"/>
                          <a:ea typeface="Calibri"/>
                          <a:cs typeface="Times New Roman"/>
                          <a:sym typeface="Wingdings"/>
                        </a:rPr>
                        <a:t></a:t>
                      </a:r>
                      <a:r>
                        <a:rPr lang="fr-CA" sz="1200" dirty="0">
                          <a:solidFill>
                            <a:schemeClr val="tx1"/>
                          </a:solidFill>
                          <a:effectLst/>
                          <a:latin typeface="Calibri"/>
                          <a:ea typeface="Calibri"/>
                          <a:cs typeface="Times New Roman"/>
                        </a:rPr>
                        <a:t>Garçon</a:t>
                      </a:r>
                    </a:p>
                    <a:p>
                      <a:pPr algn="just">
                        <a:lnSpc>
                          <a:spcPct val="115000"/>
                        </a:lnSpc>
                        <a:spcAft>
                          <a:spcPts val="0"/>
                        </a:spcAft>
                      </a:pPr>
                      <a:r>
                        <a:rPr lang="fr-CA" sz="1200" dirty="0">
                          <a:solidFill>
                            <a:schemeClr val="tx1"/>
                          </a:solidFill>
                          <a:effectLst/>
                          <a:latin typeface="Calibri"/>
                          <a:ea typeface="Calibri"/>
                          <a:cs typeface="Times New Roman"/>
                          <a:sym typeface="Wingdings"/>
                        </a:rPr>
                        <a:t></a:t>
                      </a:r>
                      <a:r>
                        <a:rPr lang="fr-CA" sz="1200" dirty="0" smtClean="0">
                          <a:solidFill>
                            <a:schemeClr val="tx1"/>
                          </a:solidFill>
                          <a:effectLst/>
                          <a:latin typeface="Calibri"/>
                          <a:ea typeface="Calibri"/>
                          <a:cs typeface="Times New Roman"/>
                        </a:rPr>
                        <a:t>Fille</a:t>
                      </a:r>
                    </a:p>
                    <a:p>
                      <a:pPr algn="just">
                        <a:lnSpc>
                          <a:spcPct val="115000"/>
                        </a:lnSpc>
                        <a:spcAft>
                          <a:spcPts val="0"/>
                        </a:spcAft>
                      </a:pPr>
                      <a:r>
                        <a:rPr lang="fr-CA" sz="1200" kern="1200" dirty="0" smtClean="0">
                          <a:solidFill>
                            <a:schemeClr val="tx1"/>
                          </a:solidFill>
                          <a:effectLst/>
                          <a:latin typeface="Calibri"/>
                          <a:ea typeface="Calibri"/>
                          <a:cs typeface="Times New Roman"/>
                        </a:rPr>
                        <a:t>Le garçon peut s’impliquer en programmant une alarme qui rappellera tant au garçon qu’à la fille la date du changement de timbre. Il peut également vérifier avec elle si elle a effectué son changement et l’accompagner lors de l’achat.</a:t>
                      </a:r>
                      <a:endParaRPr lang="fr-CA" sz="1200" kern="1200" dirty="0">
                        <a:solidFill>
                          <a:schemeClr val="tx1"/>
                        </a:solidFill>
                        <a:effectLst/>
                        <a:latin typeface="Calibri"/>
                        <a:ea typeface="Calibri"/>
                        <a:cs typeface="Times New Roman"/>
                      </a:endParaRPr>
                    </a:p>
                  </a:txBody>
                  <a:tcPr marL="68580" marR="68580" marT="0" marB="0"/>
                </a:tc>
              </a:tr>
              <a:tr h="838679">
                <a:tc>
                  <a:txBody>
                    <a:bodyPr/>
                    <a:lstStyle/>
                    <a:p>
                      <a:pPr>
                        <a:lnSpc>
                          <a:spcPct val="115000"/>
                        </a:lnSpc>
                        <a:spcAft>
                          <a:spcPts val="0"/>
                        </a:spcAft>
                      </a:pPr>
                      <a:r>
                        <a:rPr lang="fr-CA" sz="1400" dirty="0">
                          <a:effectLst/>
                        </a:rPr>
                        <a:t>Avantages :</a:t>
                      </a: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solidFill>
                            <a:schemeClr val="tx1"/>
                          </a:solidFill>
                          <a:effectLst/>
                          <a:latin typeface="Calibri"/>
                          <a:ea typeface="Calibri"/>
                          <a:cs typeface="Times New Roman"/>
                        </a:rPr>
                        <a:t>Régularisation du cycle menstruel, diminution de l’acné, diminution des douleurs menstruelles, on n’a pas à y penser à tous les jours (donc avantage pour celles qui ont tendance à oublier leur pilule), méthode très efficace.</a:t>
                      </a:r>
                    </a:p>
                  </a:txBody>
                  <a:tcPr marL="68580" marR="68580" marT="0" marB="0"/>
                </a:tc>
              </a:tr>
              <a:tr h="432048">
                <a:tc>
                  <a:txBody>
                    <a:bodyPr/>
                    <a:lstStyle/>
                    <a:p>
                      <a:pPr>
                        <a:lnSpc>
                          <a:spcPct val="115000"/>
                        </a:lnSpc>
                        <a:spcAft>
                          <a:spcPts val="0"/>
                        </a:spcAft>
                      </a:pPr>
                      <a:r>
                        <a:rPr lang="fr-CA" sz="1400" dirty="0">
                          <a:effectLst/>
                        </a:rPr>
                        <a:t>Inconvénients :</a:t>
                      </a: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solidFill>
                            <a:schemeClr val="tx1"/>
                          </a:solidFill>
                          <a:effectLst/>
                          <a:latin typeface="Calibri"/>
                          <a:ea typeface="Calibri"/>
                          <a:cs typeface="Times New Roman"/>
                        </a:rPr>
                        <a:t>N’offre pas de protection contre les ITSS, peut être visible selon l’endroit choisi. Effets secondaires possibles.</a:t>
                      </a:r>
                    </a:p>
                  </a:txBody>
                  <a:tcPr marL="68580" marR="68580" marT="0" marB="0"/>
                </a:tc>
              </a:tr>
              <a:tr h="57053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400" dirty="0" smtClean="0">
                          <a:effectLst/>
                          <a:latin typeface="+mn-lt"/>
                          <a:ea typeface="Calibri"/>
                          <a:cs typeface="Times New Roman"/>
                        </a:rPr>
                        <a:t>Où se le procurer:</a:t>
                      </a:r>
                      <a:r>
                        <a:rPr lang="fr-CA" sz="1400" baseline="0" dirty="0" smtClean="0">
                          <a:effectLst/>
                          <a:latin typeface="+mn-lt"/>
                          <a:ea typeface="Calibri"/>
                          <a:cs typeface="Times New Roman"/>
                        </a:rPr>
                        <a:t> </a:t>
                      </a:r>
                      <a:endParaRPr lang="fr-CA" sz="1400" dirty="0" smtClean="0">
                        <a:effectLst/>
                        <a:latin typeface="+mn-lt"/>
                        <a:ea typeface="Calibri"/>
                        <a:cs typeface="Times New Roman"/>
                      </a:endParaRPr>
                    </a:p>
                    <a:p>
                      <a:pPr>
                        <a:lnSpc>
                          <a:spcPct val="115000"/>
                        </a:lnSpc>
                        <a:spcAft>
                          <a:spcPts val="0"/>
                        </a:spcAft>
                      </a:pP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kern="1200" dirty="0" smtClean="0">
                          <a:solidFill>
                            <a:schemeClr val="tx1"/>
                          </a:solidFill>
                          <a:effectLst/>
                          <a:latin typeface="Calibri"/>
                          <a:ea typeface="Calibri"/>
                          <a:cs typeface="Times New Roman"/>
                        </a:rPr>
                        <a:t>À la clinique des jeunes, auprès de l’infirmière du CSSS de l’école, de son médecin de famille ou d’un médecin généraliste.</a:t>
                      </a:r>
                      <a:endParaRPr lang="fr-CA" sz="1200" kern="1200" dirty="0">
                        <a:solidFill>
                          <a:schemeClr val="tx1"/>
                        </a:solidFill>
                        <a:effectLst/>
                        <a:latin typeface="Calibri"/>
                        <a:ea typeface="Calibri"/>
                        <a:cs typeface="Times New Roman"/>
                      </a:endParaRPr>
                    </a:p>
                  </a:txBody>
                  <a:tcPr marL="68580" marR="68580" marT="0" marB="0"/>
                </a:tc>
              </a:tr>
            </a:tbl>
          </a:graphicData>
        </a:graphic>
      </p:graphicFrame>
      <p:sp>
        <p:nvSpPr>
          <p:cNvPr id="3" name="Espace réservé du numéro de diapositive 2"/>
          <p:cNvSpPr>
            <a:spLocks noGrp="1"/>
          </p:cNvSpPr>
          <p:nvPr>
            <p:ph type="sldNum" sz="quarter" idx="12"/>
          </p:nvPr>
        </p:nvSpPr>
        <p:spPr/>
        <p:txBody>
          <a:bodyPr/>
          <a:lstStyle/>
          <a:p>
            <a:pPr>
              <a:defRPr/>
            </a:pPr>
            <a:fld id="{5A48F21F-EAE0-44F7-889A-E94D1976847C}" type="slidenum">
              <a:rPr lang="fr-CA" smtClean="0"/>
              <a:pPr>
                <a:defRPr/>
              </a:pPr>
              <a:t>7</a:t>
            </a:fld>
            <a:endParaRPr lang="fr-CA"/>
          </a:p>
        </p:txBody>
      </p:sp>
    </p:spTree>
    <p:extLst>
      <p:ext uri="{BB962C8B-B14F-4D97-AF65-F5344CB8AC3E}">
        <p14:creationId xmlns:p14="http://schemas.microsoft.com/office/powerpoint/2010/main" val="3400885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107504" y="764704"/>
            <a:ext cx="1538883" cy="5040560"/>
          </a:xfrm>
          <a:prstGeom prst="rect">
            <a:avLst/>
          </a:prstGeom>
          <a:noFill/>
        </p:spPr>
        <p:txBody>
          <a:bodyPr vert="vert270" wrap="square" rtlCol="0" anchor="ctr">
            <a:spAutoFit/>
          </a:bodyPr>
          <a:lstStyle/>
          <a:p>
            <a:pPr algn="ctr"/>
            <a:r>
              <a:rPr lang="fr-CA" sz="4400" dirty="0">
                <a:solidFill>
                  <a:schemeClr val="bg1"/>
                </a:solidFill>
              </a:rPr>
              <a:t>Moyen de </a:t>
            </a:r>
            <a:r>
              <a:rPr lang="fr-CA" sz="4400" dirty="0" smtClean="0">
                <a:solidFill>
                  <a:schemeClr val="bg1"/>
                </a:solidFill>
              </a:rPr>
              <a:t>contraception</a:t>
            </a:r>
            <a:endParaRPr lang="fr-CA" sz="4400" dirty="0">
              <a:solidFill>
                <a:schemeClr val="bg1"/>
              </a:solidFill>
            </a:endParaRPr>
          </a:p>
        </p:txBody>
      </p:sp>
      <p:sp>
        <p:nvSpPr>
          <p:cNvPr id="3" name="Titre 1"/>
          <p:cNvSpPr txBox="1">
            <a:spLocks/>
          </p:cNvSpPr>
          <p:nvPr>
            <p:custDataLst>
              <p:tags r:id="rId2"/>
            </p:custDataLst>
          </p:nvPr>
        </p:nvSpPr>
        <p:spPr bwMode="auto">
          <a:xfrm>
            <a:off x="1763688" y="692693"/>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Aft>
                <a:spcPts val="0"/>
              </a:spcAft>
              <a:defRPr/>
            </a:pPr>
            <a:r>
              <a:rPr lang="fr-CA" sz="4000" dirty="0" smtClean="0">
                <a:solidFill>
                  <a:schemeClr val="tx1">
                    <a:lumMod val="65000"/>
                    <a:lumOff val="35000"/>
                  </a:schemeClr>
                </a:solidFill>
              </a:rPr>
              <a:t>L’injection contraceptive</a:t>
            </a:r>
            <a:br>
              <a:rPr lang="fr-CA" sz="4000" dirty="0" smtClean="0">
                <a:solidFill>
                  <a:schemeClr val="tx1">
                    <a:lumMod val="65000"/>
                    <a:lumOff val="35000"/>
                  </a:schemeClr>
                </a:solidFill>
              </a:rPr>
            </a:br>
            <a:endParaRPr lang="fr-CA" sz="4000" dirty="0" smtClean="0">
              <a:solidFill>
                <a:schemeClr val="tx1">
                  <a:lumMod val="65000"/>
                  <a:lumOff val="35000"/>
                </a:schemeClr>
              </a:solidFill>
            </a:endParaRPr>
          </a:p>
        </p:txBody>
      </p:sp>
      <p:pic>
        <p:nvPicPr>
          <p:cNvPr id="4098" name="Picture 2" descr="Y:\Volet santé sexuelle\Images santé sexuelle à utiliser\Photos contraceptions\EROS (1).jpg"/>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2440154" y="1695735"/>
            <a:ext cx="6164294" cy="41095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Espace réservé du pied de page 1"/>
          <p:cNvSpPr>
            <a:spLocks noGrp="1"/>
          </p:cNvSpPr>
          <p:nvPr>
            <p:ph type="ftr" sz="quarter" idx="11"/>
          </p:nvPr>
        </p:nvSpPr>
        <p:spPr/>
        <p:txBody>
          <a:bodyPr/>
          <a:lstStyle/>
          <a:p>
            <a:pPr>
              <a:defRPr/>
            </a:pPr>
            <a:r>
              <a:rPr lang="fr-CA" smtClean="0"/>
              <a:t>Octobre 2014 | La contraception : Présentation PowerPoint créée par le projet É.R.O.S. volet II</a:t>
            </a:r>
            <a:endParaRPr lang="fr-CA"/>
          </a:p>
        </p:txBody>
      </p:sp>
      <p:sp>
        <p:nvSpPr>
          <p:cNvPr id="5" name="Espace réservé du numéro de diapositive 4"/>
          <p:cNvSpPr>
            <a:spLocks noGrp="1"/>
          </p:cNvSpPr>
          <p:nvPr>
            <p:ph type="sldNum" sz="quarter" idx="12"/>
          </p:nvPr>
        </p:nvSpPr>
        <p:spPr/>
        <p:txBody>
          <a:bodyPr/>
          <a:lstStyle/>
          <a:p>
            <a:pPr>
              <a:defRPr/>
            </a:pPr>
            <a:fld id="{5A48F21F-EAE0-44F7-889A-E94D1976847C}" type="slidenum">
              <a:rPr lang="fr-CA" smtClean="0"/>
              <a:pPr>
                <a:defRPr/>
              </a:pPr>
              <a:t>8</a:t>
            </a:fld>
            <a:endParaRPr lang="fr-CA"/>
          </a:p>
        </p:txBody>
      </p:sp>
    </p:spTree>
    <p:extLst>
      <p:ext uri="{BB962C8B-B14F-4D97-AF65-F5344CB8AC3E}">
        <p14:creationId xmlns:p14="http://schemas.microsoft.com/office/powerpoint/2010/main" val="2548595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107504" y="764704"/>
            <a:ext cx="1538883" cy="5040560"/>
          </a:xfrm>
          <a:prstGeom prst="rect">
            <a:avLst/>
          </a:prstGeom>
          <a:noFill/>
        </p:spPr>
        <p:txBody>
          <a:bodyPr vert="vert270" wrap="square" rtlCol="0" anchor="ctr">
            <a:spAutoFit/>
          </a:bodyPr>
          <a:lstStyle/>
          <a:p>
            <a:pPr algn="ctr"/>
            <a:r>
              <a:rPr lang="fr-CA" sz="4400" dirty="0">
                <a:solidFill>
                  <a:schemeClr val="bg1"/>
                </a:solidFill>
              </a:rPr>
              <a:t>Moyen de </a:t>
            </a:r>
            <a:r>
              <a:rPr lang="fr-CA" sz="4400" dirty="0" smtClean="0">
                <a:solidFill>
                  <a:schemeClr val="bg1"/>
                </a:solidFill>
              </a:rPr>
              <a:t>contraception</a:t>
            </a:r>
            <a:endParaRPr lang="fr-CA" sz="4400" dirty="0">
              <a:solidFill>
                <a:schemeClr val="bg1"/>
              </a:solidFill>
            </a:endParaRPr>
          </a:p>
        </p:txBody>
      </p:sp>
      <p:graphicFrame>
        <p:nvGraphicFramePr>
          <p:cNvPr id="8" name="Espace réservé du contenu 7"/>
          <p:cNvGraphicFramePr>
            <a:graphicFrameLocks noGrp="1"/>
          </p:cNvGraphicFramePr>
          <p:nvPr>
            <p:ph idx="1"/>
            <p:custDataLst>
              <p:tags r:id="rId2"/>
            </p:custDataLst>
            <p:extLst>
              <p:ext uri="{D42A27DB-BD31-4B8C-83A1-F6EECF244321}">
                <p14:modId xmlns:p14="http://schemas.microsoft.com/office/powerpoint/2010/main" val="3485398274"/>
              </p:ext>
            </p:extLst>
          </p:nvPr>
        </p:nvGraphicFramePr>
        <p:xfrm>
          <a:off x="2483768" y="620688"/>
          <a:ext cx="6408712" cy="5398502"/>
        </p:xfrm>
        <a:graphic>
          <a:graphicData uri="http://schemas.openxmlformats.org/drawingml/2006/table">
            <a:tbl>
              <a:tblPr firstRow="1" firstCol="1" bandRow="1" bandCol="1">
                <a:tableStyleId>{7DF18680-E054-41AD-8BC1-D1AEF772440D}</a:tableStyleId>
              </a:tblPr>
              <a:tblGrid>
                <a:gridCol w="1686102"/>
                <a:gridCol w="4722610"/>
              </a:tblGrid>
              <a:tr h="261113">
                <a:tc gridSpan="2">
                  <a:txBody>
                    <a:bodyPr/>
                    <a:lstStyle/>
                    <a:p>
                      <a:pPr>
                        <a:lnSpc>
                          <a:spcPct val="115000"/>
                        </a:lnSpc>
                        <a:spcAft>
                          <a:spcPts val="0"/>
                        </a:spcAft>
                      </a:pPr>
                      <a:r>
                        <a:rPr lang="fr-CA" sz="2000" dirty="0" smtClean="0">
                          <a:effectLst/>
                        </a:rPr>
                        <a:t>L’injection contraceptive</a:t>
                      </a:r>
                      <a:endParaRPr lang="fr-CA" sz="2000" dirty="0">
                        <a:effectLst/>
                        <a:latin typeface="Calibri"/>
                        <a:ea typeface="Calibri"/>
                        <a:cs typeface="Times New Roman"/>
                      </a:endParaRPr>
                    </a:p>
                  </a:txBody>
                  <a:tcPr marL="56764" marR="56764" marT="0" marB="0"/>
                </a:tc>
                <a:tc hMerge="1">
                  <a:txBody>
                    <a:bodyPr/>
                    <a:lstStyle/>
                    <a:p>
                      <a:endParaRPr lang="fr-CA"/>
                    </a:p>
                  </a:txBody>
                  <a:tcPr/>
                </a:tc>
              </a:tr>
              <a:tr h="203088">
                <a:tc>
                  <a:txBody>
                    <a:bodyPr/>
                    <a:lstStyle/>
                    <a:p>
                      <a:pPr>
                        <a:lnSpc>
                          <a:spcPct val="115000"/>
                        </a:lnSpc>
                        <a:spcAft>
                          <a:spcPts val="0"/>
                        </a:spcAft>
                      </a:pPr>
                      <a:r>
                        <a:rPr lang="fr-CA" sz="1400">
                          <a:effectLst/>
                        </a:rPr>
                        <a:t>Type de méthode :</a:t>
                      </a:r>
                      <a:endParaRPr lang="fr-CA" sz="140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a:solidFill>
                            <a:schemeClr val="tx1"/>
                          </a:solidFill>
                          <a:effectLst/>
                          <a:latin typeface="Calibri"/>
                          <a:ea typeface="Calibri"/>
                          <a:cs typeface="Times New Roman"/>
                        </a:rPr>
                        <a:t>Méthode hormonale</a:t>
                      </a:r>
                    </a:p>
                  </a:txBody>
                  <a:tcPr marL="68580" marR="68580" marT="0" marB="0"/>
                </a:tc>
              </a:tr>
              <a:tr h="598520">
                <a:tc>
                  <a:txBody>
                    <a:bodyPr/>
                    <a:lstStyle/>
                    <a:p>
                      <a:pPr>
                        <a:lnSpc>
                          <a:spcPct val="115000"/>
                        </a:lnSpc>
                        <a:spcAft>
                          <a:spcPts val="0"/>
                        </a:spcAft>
                      </a:pPr>
                      <a:r>
                        <a:rPr lang="fr-CA" sz="1400" dirty="0">
                          <a:effectLst/>
                        </a:rPr>
                        <a:t>Description </a:t>
                      </a:r>
                      <a:r>
                        <a:rPr lang="fr-CA" sz="1400" dirty="0" smtClean="0">
                          <a:effectLst/>
                        </a:rPr>
                        <a:t>du moyen:</a:t>
                      </a: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solidFill>
                            <a:schemeClr val="tx1"/>
                          </a:solidFill>
                          <a:effectLst/>
                          <a:latin typeface="Calibri"/>
                          <a:ea typeface="Calibri"/>
                          <a:cs typeface="Times New Roman"/>
                        </a:rPr>
                        <a:t>Il s’agit d’une injection qui contient une hormone similaire à celle que produit naturellement le corps humain : de la progestérone.</a:t>
                      </a:r>
                    </a:p>
                  </a:txBody>
                  <a:tcPr marL="68580" marR="68580" marT="0" marB="0"/>
                </a:tc>
              </a:tr>
              <a:tr h="1218528">
                <a:tc>
                  <a:txBody>
                    <a:bodyPr/>
                    <a:lstStyle/>
                    <a:p>
                      <a:pPr>
                        <a:lnSpc>
                          <a:spcPct val="115000"/>
                        </a:lnSpc>
                        <a:spcAft>
                          <a:spcPts val="0"/>
                        </a:spcAft>
                      </a:pPr>
                      <a:r>
                        <a:rPr lang="fr-CA" sz="1400">
                          <a:effectLst/>
                        </a:rPr>
                        <a:t>Description du mode d’action :</a:t>
                      </a:r>
                      <a:endParaRPr lang="fr-CA" sz="140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solidFill>
                            <a:schemeClr val="tx1"/>
                          </a:solidFill>
                          <a:effectLst/>
                          <a:latin typeface="Calibri"/>
                          <a:ea typeface="Calibri"/>
                          <a:cs typeface="Times New Roman"/>
                        </a:rPr>
                        <a:t>L’hormone contenue dans l’injection :</a:t>
                      </a:r>
                    </a:p>
                    <a:p>
                      <a:pPr algn="just">
                        <a:lnSpc>
                          <a:spcPct val="115000"/>
                        </a:lnSpc>
                        <a:spcAft>
                          <a:spcPts val="0"/>
                        </a:spcAft>
                      </a:pPr>
                      <a:r>
                        <a:rPr lang="fr-CA" sz="1200" dirty="0">
                          <a:solidFill>
                            <a:schemeClr val="tx1"/>
                          </a:solidFill>
                          <a:effectLst/>
                          <a:latin typeface="Calibri"/>
                          <a:ea typeface="Calibri"/>
                          <a:cs typeface="Times New Roman"/>
                        </a:rPr>
                        <a:t>1) empêche l’ovulation;</a:t>
                      </a:r>
                    </a:p>
                    <a:p>
                      <a:pPr marL="180975" indent="-180975" algn="just">
                        <a:lnSpc>
                          <a:spcPct val="115000"/>
                        </a:lnSpc>
                        <a:spcAft>
                          <a:spcPts val="0"/>
                        </a:spcAft>
                      </a:pPr>
                      <a:r>
                        <a:rPr lang="fr-CA" sz="1200" dirty="0">
                          <a:solidFill>
                            <a:schemeClr val="tx1"/>
                          </a:solidFill>
                          <a:effectLst/>
                          <a:latin typeface="Calibri"/>
                          <a:ea typeface="Calibri"/>
                          <a:cs typeface="Times New Roman"/>
                        </a:rPr>
                        <a:t>2) épaissit la glaire cervicale ce qui rend difficile l’ascension des spermatozoïdes jusqu’à l’ovule;</a:t>
                      </a:r>
                    </a:p>
                    <a:p>
                      <a:pPr marL="180975" indent="-180975" algn="just">
                        <a:lnSpc>
                          <a:spcPct val="115000"/>
                        </a:lnSpc>
                        <a:spcAft>
                          <a:spcPts val="0"/>
                        </a:spcAft>
                      </a:pPr>
                      <a:r>
                        <a:rPr lang="fr-CA" sz="1200" dirty="0">
                          <a:solidFill>
                            <a:schemeClr val="tx1"/>
                          </a:solidFill>
                          <a:effectLst/>
                          <a:latin typeface="Calibri"/>
                          <a:ea typeface="Calibri"/>
                          <a:cs typeface="Times New Roman"/>
                        </a:rPr>
                        <a:t>3) modifie l’endomètre ce qui rend impossible la fixation du zygote dans l’utérus.</a:t>
                      </a:r>
                    </a:p>
                  </a:txBody>
                  <a:tcPr marL="68580" marR="68580" marT="0" marB="0"/>
                </a:tc>
              </a:tr>
              <a:tr h="203088">
                <a:tc>
                  <a:txBody>
                    <a:bodyPr/>
                    <a:lstStyle/>
                    <a:p>
                      <a:pPr>
                        <a:lnSpc>
                          <a:spcPct val="115000"/>
                        </a:lnSpc>
                        <a:spcAft>
                          <a:spcPts val="0"/>
                        </a:spcAft>
                      </a:pPr>
                      <a:r>
                        <a:rPr lang="fr-CA" sz="1400">
                          <a:effectLst/>
                        </a:rPr>
                        <a:t>Comment l’utiliser :</a:t>
                      </a:r>
                      <a:endParaRPr lang="fr-CA" sz="140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a:solidFill>
                            <a:schemeClr val="tx1"/>
                          </a:solidFill>
                          <a:effectLst/>
                          <a:latin typeface="Calibri"/>
                          <a:ea typeface="Calibri"/>
                          <a:cs typeface="Times New Roman"/>
                        </a:rPr>
                        <a:t>Un rendez-vous doit être pris avec l’infirmière pour qu’elle donne l’injection toutes les 10 à 13 semaines pour un total de 4 injections par année. </a:t>
                      </a:r>
                    </a:p>
                  </a:txBody>
                  <a:tcPr marL="68580" marR="68580" marT="0" marB="0"/>
                </a:tc>
              </a:tr>
              <a:tr h="406176">
                <a:tc>
                  <a:txBody>
                    <a:bodyPr/>
                    <a:lstStyle/>
                    <a:p>
                      <a:pPr>
                        <a:lnSpc>
                          <a:spcPct val="115000"/>
                        </a:lnSpc>
                        <a:spcAft>
                          <a:spcPts val="0"/>
                        </a:spcAft>
                      </a:pPr>
                      <a:r>
                        <a:rPr lang="fr-CA" sz="1400" dirty="0">
                          <a:effectLst/>
                        </a:rPr>
                        <a:t>Qui </a:t>
                      </a:r>
                      <a:r>
                        <a:rPr lang="fr-CA" sz="1400" dirty="0" smtClean="0">
                          <a:effectLst/>
                        </a:rPr>
                        <a:t>l’utilise</a:t>
                      </a:r>
                      <a:r>
                        <a:rPr lang="fr-CA" sz="1400" dirty="0">
                          <a:effectLst/>
                        </a:rPr>
                        <a:t> :</a:t>
                      </a: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a:solidFill>
                            <a:schemeClr val="tx1"/>
                          </a:solidFill>
                          <a:effectLst/>
                          <a:latin typeface="Calibri"/>
                          <a:ea typeface="Calibri"/>
                          <a:cs typeface="Times New Roman"/>
                          <a:sym typeface="Wingdings"/>
                        </a:rPr>
                        <a:t></a:t>
                      </a:r>
                      <a:r>
                        <a:rPr lang="fr-CA" sz="1200">
                          <a:solidFill>
                            <a:schemeClr val="tx1"/>
                          </a:solidFill>
                          <a:effectLst/>
                          <a:latin typeface="Calibri"/>
                          <a:ea typeface="Calibri"/>
                          <a:cs typeface="Times New Roman"/>
                        </a:rPr>
                        <a:t>Garçon</a:t>
                      </a:r>
                    </a:p>
                    <a:p>
                      <a:pPr algn="just">
                        <a:lnSpc>
                          <a:spcPct val="115000"/>
                        </a:lnSpc>
                        <a:spcAft>
                          <a:spcPts val="0"/>
                        </a:spcAft>
                      </a:pPr>
                      <a:r>
                        <a:rPr lang="fr-CA" sz="1200">
                          <a:solidFill>
                            <a:schemeClr val="tx1"/>
                          </a:solidFill>
                          <a:effectLst/>
                          <a:latin typeface="Calibri"/>
                          <a:ea typeface="Calibri"/>
                          <a:cs typeface="Times New Roman"/>
                          <a:sym typeface="Wingdings"/>
                        </a:rPr>
                        <a:t></a:t>
                      </a:r>
                      <a:r>
                        <a:rPr lang="fr-CA" sz="1200">
                          <a:solidFill>
                            <a:schemeClr val="tx1"/>
                          </a:solidFill>
                          <a:effectLst/>
                          <a:latin typeface="Calibri"/>
                          <a:ea typeface="Calibri"/>
                          <a:cs typeface="Times New Roman"/>
                        </a:rPr>
                        <a:t>Fille</a:t>
                      </a:r>
                    </a:p>
                  </a:txBody>
                  <a:tcPr marL="68580" marR="68580" marT="0" marB="0"/>
                </a:tc>
              </a:tr>
              <a:tr h="609264">
                <a:tc>
                  <a:txBody>
                    <a:bodyPr/>
                    <a:lstStyle/>
                    <a:p>
                      <a:pPr>
                        <a:lnSpc>
                          <a:spcPct val="115000"/>
                        </a:lnSpc>
                        <a:spcAft>
                          <a:spcPts val="0"/>
                        </a:spcAft>
                      </a:pPr>
                      <a:r>
                        <a:rPr lang="fr-CA" sz="1400">
                          <a:effectLst/>
                        </a:rPr>
                        <a:t>Avantages :</a:t>
                      </a:r>
                      <a:endParaRPr lang="fr-CA" sz="140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a:solidFill>
                            <a:schemeClr val="tx1"/>
                          </a:solidFill>
                          <a:effectLst/>
                          <a:latin typeface="Calibri"/>
                          <a:ea typeface="Calibri"/>
                          <a:cs typeface="Times New Roman"/>
                        </a:rPr>
                        <a:t>Peut être utilisé par les filles qui ne peuvent pas prendre de l’œstrogène, on n’a pas à y penser à tous les jours (donc avantage pour celles qui ont tendance à oublier leur pilule), méthode très efficace.</a:t>
                      </a:r>
                    </a:p>
                  </a:txBody>
                  <a:tcPr marL="68580" marR="68580" marT="0" marB="0"/>
                </a:tc>
              </a:tr>
              <a:tr h="418482">
                <a:tc>
                  <a:txBody>
                    <a:bodyPr/>
                    <a:lstStyle/>
                    <a:p>
                      <a:pPr>
                        <a:lnSpc>
                          <a:spcPct val="115000"/>
                        </a:lnSpc>
                        <a:spcAft>
                          <a:spcPts val="0"/>
                        </a:spcAft>
                      </a:pPr>
                      <a:r>
                        <a:rPr lang="fr-CA" sz="1400" dirty="0">
                          <a:effectLst/>
                        </a:rPr>
                        <a:t>Inconvénients :</a:t>
                      </a: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dirty="0">
                          <a:solidFill>
                            <a:schemeClr val="tx1"/>
                          </a:solidFill>
                          <a:effectLst/>
                          <a:latin typeface="Calibri"/>
                          <a:ea typeface="Calibri"/>
                          <a:cs typeface="Times New Roman"/>
                        </a:rPr>
                        <a:t>N’offre pas de protection contre les ITSS. Effets secondaires possibles.</a:t>
                      </a:r>
                    </a:p>
                  </a:txBody>
                  <a:tcPr marL="68580" marR="68580" marT="0" marB="0"/>
                </a:tc>
              </a:tr>
              <a:tr h="60926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400" dirty="0" smtClean="0">
                          <a:effectLst/>
                          <a:latin typeface="+mn-lt"/>
                          <a:ea typeface="Calibri"/>
                          <a:cs typeface="Times New Roman"/>
                        </a:rPr>
                        <a:t>Où se le procurer:</a:t>
                      </a:r>
                      <a:r>
                        <a:rPr lang="fr-CA" sz="1400" baseline="0" dirty="0" smtClean="0">
                          <a:effectLst/>
                          <a:latin typeface="+mn-lt"/>
                          <a:ea typeface="Calibri"/>
                          <a:cs typeface="Times New Roman"/>
                        </a:rPr>
                        <a:t> </a:t>
                      </a:r>
                      <a:endParaRPr lang="fr-CA" sz="1400" dirty="0" smtClean="0">
                        <a:effectLst/>
                        <a:latin typeface="+mn-lt"/>
                        <a:ea typeface="Calibri"/>
                        <a:cs typeface="Times New Roman"/>
                      </a:endParaRPr>
                    </a:p>
                    <a:p>
                      <a:pPr>
                        <a:lnSpc>
                          <a:spcPct val="115000"/>
                        </a:lnSpc>
                        <a:spcAft>
                          <a:spcPts val="0"/>
                        </a:spcAft>
                      </a:pPr>
                      <a:endParaRPr lang="fr-CA" sz="1400" dirty="0">
                        <a:effectLst/>
                        <a:latin typeface="Calibri"/>
                        <a:ea typeface="Calibri"/>
                        <a:cs typeface="Times New Roman"/>
                      </a:endParaRPr>
                    </a:p>
                  </a:txBody>
                  <a:tcPr marL="56764" marR="56764" marT="0" marB="0"/>
                </a:tc>
                <a:tc>
                  <a:txBody>
                    <a:bodyPr/>
                    <a:lstStyle/>
                    <a:p>
                      <a:pPr algn="just">
                        <a:lnSpc>
                          <a:spcPct val="115000"/>
                        </a:lnSpc>
                        <a:spcAft>
                          <a:spcPts val="0"/>
                        </a:spcAft>
                      </a:pPr>
                      <a:r>
                        <a:rPr lang="fr-CA" sz="1200" kern="1200" dirty="0" smtClean="0">
                          <a:solidFill>
                            <a:schemeClr val="dk1"/>
                          </a:solidFill>
                          <a:effectLst/>
                          <a:latin typeface="+mn-lt"/>
                          <a:ea typeface="+mn-ea"/>
                          <a:cs typeface="+mn-cs"/>
                        </a:rPr>
                        <a:t>Auprès d’une infirmière du CSSS, de son médecin de famille ou d’un médecin généraliste. Après avoir eu une prescription et ayant la fiole contenant le produit, les injections peuvent être administrées par l’infirmière de l’école ou de la clinique des jeunes.</a:t>
                      </a:r>
                      <a:endParaRPr lang="fr-CA" sz="1200" dirty="0">
                        <a:solidFill>
                          <a:schemeClr val="tx1"/>
                        </a:solidFill>
                        <a:effectLst/>
                        <a:latin typeface="Calibri"/>
                        <a:ea typeface="Calibri"/>
                        <a:cs typeface="Times New Roman"/>
                      </a:endParaRPr>
                    </a:p>
                  </a:txBody>
                  <a:tcPr marL="68580" marR="68580" marT="0" marB="0"/>
                </a:tc>
              </a:tr>
            </a:tbl>
          </a:graphicData>
        </a:graphic>
      </p:graphicFrame>
      <p:sp>
        <p:nvSpPr>
          <p:cNvPr id="2" name="Espace réservé du pied de page 1"/>
          <p:cNvSpPr>
            <a:spLocks noGrp="1"/>
          </p:cNvSpPr>
          <p:nvPr>
            <p:ph type="ftr" sz="quarter" idx="11"/>
          </p:nvPr>
        </p:nvSpPr>
        <p:spPr/>
        <p:txBody>
          <a:bodyPr/>
          <a:lstStyle/>
          <a:p>
            <a:pPr>
              <a:defRPr/>
            </a:pPr>
            <a:r>
              <a:rPr lang="fr-CA" smtClean="0"/>
              <a:t>Octobre 2014 | La contraception : Présentation PowerPoint créée par le projet É.R.O.S. volet II</a:t>
            </a:r>
            <a:endParaRPr lang="fr-CA"/>
          </a:p>
        </p:txBody>
      </p:sp>
      <p:sp>
        <p:nvSpPr>
          <p:cNvPr id="3" name="Espace réservé du numéro de diapositive 2"/>
          <p:cNvSpPr>
            <a:spLocks noGrp="1"/>
          </p:cNvSpPr>
          <p:nvPr>
            <p:ph type="sldNum" sz="quarter" idx="12"/>
          </p:nvPr>
        </p:nvSpPr>
        <p:spPr/>
        <p:txBody>
          <a:bodyPr/>
          <a:lstStyle/>
          <a:p>
            <a:pPr>
              <a:defRPr/>
            </a:pPr>
            <a:fld id="{5A48F21F-EAE0-44F7-889A-E94D1976847C}" type="slidenum">
              <a:rPr lang="fr-CA" smtClean="0"/>
              <a:pPr>
                <a:defRPr/>
              </a:pPr>
              <a:t>9</a:t>
            </a:fld>
            <a:endParaRPr lang="fr-CA"/>
          </a:p>
        </p:txBody>
      </p:sp>
    </p:spTree>
    <p:extLst>
      <p:ext uri="{BB962C8B-B14F-4D97-AF65-F5344CB8AC3E}">
        <p14:creationId xmlns:p14="http://schemas.microsoft.com/office/powerpoint/2010/main" val="9783944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15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883</TotalTime>
  <Words>1987</Words>
  <Application>Microsoft Office PowerPoint</Application>
  <PresentationFormat>Affichage à l'écran (4:3)</PresentationFormat>
  <Paragraphs>229</Paragraphs>
  <Slides>17</Slides>
  <Notes>17</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150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Le Néo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Marie1</dc:creator>
  <cp:lastModifiedBy>Marie1</cp:lastModifiedBy>
  <cp:revision>68</cp:revision>
  <cp:lastPrinted>2014-08-12T17:06:47Z</cp:lastPrinted>
  <dcterms:created xsi:type="dcterms:W3CDTF">2012-08-06T18:57:49Z</dcterms:created>
  <dcterms:modified xsi:type="dcterms:W3CDTF">2014-10-16T19:55:44Z</dcterms:modified>
</cp:coreProperties>
</file>